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135"/>
  </p:notesMasterIdLst>
  <p:handoutMasterIdLst>
    <p:handoutMasterId r:id="rId136"/>
  </p:handoutMasterIdLst>
  <p:sldIdLst>
    <p:sldId id="256" r:id="rId7"/>
    <p:sldId id="257" r:id="rId8"/>
    <p:sldId id="385" r:id="rId9"/>
    <p:sldId id="258" r:id="rId10"/>
    <p:sldId id="259" r:id="rId11"/>
    <p:sldId id="260" r:id="rId12"/>
    <p:sldId id="261" r:id="rId13"/>
    <p:sldId id="26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390" r:id="rId22"/>
    <p:sldId id="392" r:id="rId23"/>
    <p:sldId id="393" r:id="rId24"/>
    <p:sldId id="394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76" r:id="rId63"/>
    <p:sldId id="377" r:id="rId64"/>
    <p:sldId id="378" r:id="rId65"/>
    <p:sldId id="379" r:id="rId66"/>
    <p:sldId id="380" r:id="rId67"/>
    <p:sldId id="308" r:id="rId68"/>
    <p:sldId id="309" r:id="rId69"/>
    <p:sldId id="381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  <p:sldId id="324" r:id="rId84"/>
    <p:sldId id="325" r:id="rId85"/>
    <p:sldId id="326" r:id="rId86"/>
    <p:sldId id="397" r:id="rId87"/>
    <p:sldId id="396" r:id="rId88"/>
    <p:sldId id="327" r:id="rId89"/>
    <p:sldId id="328" r:id="rId90"/>
    <p:sldId id="329" r:id="rId91"/>
    <p:sldId id="330" r:id="rId92"/>
    <p:sldId id="332" r:id="rId93"/>
    <p:sldId id="333" r:id="rId94"/>
    <p:sldId id="398" r:id="rId95"/>
    <p:sldId id="334" r:id="rId96"/>
    <p:sldId id="335" r:id="rId97"/>
    <p:sldId id="336" r:id="rId98"/>
    <p:sldId id="382" r:id="rId99"/>
    <p:sldId id="338" r:id="rId100"/>
    <p:sldId id="339" r:id="rId101"/>
    <p:sldId id="383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  <p:sldId id="355" r:id="rId117"/>
    <p:sldId id="356" r:id="rId118"/>
    <p:sldId id="357" r:id="rId119"/>
    <p:sldId id="358" r:id="rId120"/>
    <p:sldId id="384" r:id="rId121"/>
    <p:sldId id="361" r:id="rId122"/>
    <p:sldId id="362" r:id="rId123"/>
    <p:sldId id="363" r:id="rId124"/>
    <p:sldId id="364" r:id="rId125"/>
    <p:sldId id="365" r:id="rId126"/>
    <p:sldId id="366" r:id="rId127"/>
    <p:sldId id="367" r:id="rId128"/>
    <p:sldId id="368" r:id="rId129"/>
    <p:sldId id="369" r:id="rId130"/>
    <p:sldId id="371" r:id="rId131"/>
    <p:sldId id="372" r:id="rId132"/>
    <p:sldId id="373" r:id="rId133"/>
    <p:sldId id="374" r:id="rId134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9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00" Type="http://schemas.openxmlformats.org/officeDocument/2006/relationships/slide" Target="slides/slide94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136" Type="http://schemas.openxmlformats.org/officeDocument/2006/relationships/handoutMaster" Target="handoutMasters/handoutMaster1.xml"/><Relationship Id="rId137" Type="http://schemas.openxmlformats.org/officeDocument/2006/relationships/printerSettings" Target="printerSettings/printerSettings1.bin"/><Relationship Id="rId138" Type="http://schemas.openxmlformats.org/officeDocument/2006/relationships/presProps" Target="presProps.xml"/><Relationship Id="rId13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140" Type="http://schemas.openxmlformats.org/officeDocument/2006/relationships/theme" Target="theme/theme1.xml"/><Relationship Id="rId1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96DEF-F9C6-4E49-BF13-54D85B0572E4}" type="datetimeFigureOut">
              <a:rPr lang="en-US" smtClean="0"/>
              <a:t>25/01/17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5CA6E-C80C-0A44-A1D9-5439251C0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857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F2AC7F70-5C16-4D9C-8CBB-FB3CE334F70C}" type="slidenum"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GB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01427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600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2 – Bring Your Own Data</a:t>
            </a:r>
          </a:p>
          <a:p>
            <a:pPr marL="216000" indent="-21600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4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438FFB6-0A92-4F5B-8D70-A33C1B5436B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-Raster data is constructed by surveying or sampling at regular intervals on a grid layout.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e.g. soil sample every 500m, or interpolated (estimated) from contours.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-Usually assigned a colour in GIS. Includes images, aerial photos. 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-You can convert data between the different formats quite easily in the software for different applications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8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BAE4CCC0-0827-4190-BC23-AC4DE9620E9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98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pPr marL="216000" indent="-21564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can use a GIS for an almost infinite range of purposes, including…</a:t>
            </a:r>
          </a:p>
          <a:p>
            <a:pPr marL="216000" indent="-21564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-Location-based queries (e.g. where is the community centre?)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Relationship-based queries (e.g. where is the nearest Well or bore hole?)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Network analysis (e.g. what is the shortest route between A and B?)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Trend analysis (e.g. how has land use changed between time A and time B?)</a:t>
            </a: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3D visualisation (e.g. displaying 3d flood models)</a:t>
            </a:r>
          </a:p>
          <a:p>
            <a:pPr marL="216000" indent="-215640">
              <a:lnSpc>
                <a:spcPct val="100000"/>
              </a:lnSpc>
            </a:pPr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This course will give you experience in using all three levels of using geographic information systems.</a:t>
            </a:r>
          </a:p>
        </p:txBody>
      </p:sp>
      <p:sp>
        <p:nvSpPr>
          <p:cNvPr id="886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E500350B-56EB-4010-BEF4-D8E05F1E2534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Maintains angle but not area.</a:t>
            </a:r>
          </a:p>
        </p:txBody>
      </p:sp>
      <p:sp>
        <p:nvSpPr>
          <p:cNvPr id="888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E0063EA-23D3-4C4F-9532-A386AB879FCD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35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CustomShape 1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D942833-457E-48A7-BB34-BED69AF434B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DejaVu Sans"/>
              </a:rPr>
              <a:t>41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-Coordinate Systems are derived from projections and are used to give coordinates (numbers) to locations on the Earth’s surface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-Best if your data is all in the same coordinate system (otherwise the coordinates might be slightly different for the same location), but ArcMap can convert between them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-Most common: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-Lat/Long (also WGS 1984) used by most GPS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-BNG (British National Grid) very common in UK data – Ordnance Survey format. 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-Most important – are all your data in the same coordinate system?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-ArcMap can convert, but often if your data appears in the wrong place, it is because there is something wrong with the coordinate system. 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http://www.worldatlas.com/webimage/testmaps/latslongs.htm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http://www.ordnancesurvey.co.uk/oswebsite/gps/information/coordinatesystemsinfo/guidetonationalgrid/page13.html</a:t>
            </a: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http://www.ordnancesurvey.co.uk/oswebsite/gps/information/coordinatesystemsinfo/guidetonationalgrid/page8.html</a:t>
            </a:r>
          </a:p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2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4D7469B-52D6-45A6-9786-DFCAA6E4D13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4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FCD91F9F-0F44-4FEC-AE2E-DAACD121A902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51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6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3F07FB4D-014F-4D5F-ABAD-4068C1CEC3E6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52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8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978AB9B-312C-41DE-AF26-77EFC6C7488F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53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2" name="CustomShape 2"/>
          <p:cNvSpPr/>
          <p:nvPr/>
        </p:nvSpPr>
        <p:spPr>
          <a:xfrm>
            <a:off x="5179320" y="6513840"/>
            <a:ext cx="3961800" cy="3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65F1C654-AFD4-4EAB-BFC9-1B529EBE33AA}" type="slidenum"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74</a:t>
            </a:fld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68727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4213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40670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56072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47690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7609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03216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16261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87341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64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78652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356350"/>
            <a:ext cx="3666469" cy="365125"/>
          </a:xfrm>
          <a:prstGeom prst="rect">
            <a:avLst/>
          </a:prstGeom>
        </p:spPr>
        <p:txBody>
          <a:bodyPr/>
          <a:lstStyle/>
          <a:p>
            <a:fld id="{11D11E05-9A79-174A-B0F9-82A56DD3A487}" type="datetimeFigureOut">
              <a:rPr lang="en-US">
                <a:solidFill>
                  <a:prstClr val="black"/>
                </a:solidFill>
                <a:latin typeface="Arial"/>
              </a:rPr>
              <a:pPr/>
              <a:t>25/01/17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0" y="6356350"/>
            <a:ext cx="4373068" cy="365125"/>
          </a:xfrm>
          <a:prstGeom prst="rect">
            <a:avLst/>
          </a:prstGeom>
        </p:spPr>
        <p:txBody>
          <a:bodyPr/>
          <a:lstStyle/>
          <a:p>
            <a:fld id="{FFCAE09B-D2CC-F74E-AF79-1936433FC5CC}" type="slidenum">
              <a:rPr lang="en-US">
                <a:solidFill>
                  <a:prstClr val="black"/>
                </a:solidFill>
                <a:latin typeface="Arial"/>
              </a:rPr>
              <a:pPr/>
              <a:t>‹#›</a:t>
            </a:fld>
            <a:endParaRPr lang="en-US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262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E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GB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UNI LOGO CYMK.png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48109" y="6117380"/>
            <a:ext cx="2568904" cy="591395"/>
          </a:xfrm>
          <a:prstGeom prst="rect">
            <a:avLst/>
          </a:prstGeom>
        </p:spPr>
      </p:pic>
      <p:pic>
        <p:nvPicPr>
          <p:cNvPr id="4" name="Picture 3" descr="SoES.png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6122539"/>
            <a:ext cx="4140784" cy="73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wmf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4" Type="http://schemas.openxmlformats.org/officeDocument/2006/relationships/image" Target="../media/image87.wm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5.w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data.cdrc.ac.uk/" TargetMode="Externa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2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24.tif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alex-singleton.com/r/2014/02/05/2011-census-open-atlas-project-version-two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3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Relationship Id="rId3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5.png"/><Relationship Id="rId3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1.png"/><Relationship Id="rId3" Type="http://schemas.openxmlformats.org/officeDocument/2006/relationships/image" Target="../media/image7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6.jpe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719960" y="2784960"/>
            <a:ext cx="1744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4724280" y="3147480"/>
            <a:ext cx="387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Department of Geography and Planning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97" name="CustomShape 4"/>
          <p:cNvSpPr/>
          <p:nvPr/>
        </p:nvSpPr>
        <p:spPr>
          <a:xfrm>
            <a:off x="1477080" y="2778120"/>
            <a:ext cx="3225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Thu 3</a:t>
            </a:r>
            <a:r>
              <a:rPr lang="en-GB" sz="1800" b="1" strike="noStrike" spc="-1" baseline="3000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rd</a:t>
            </a:r>
            <a:r>
              <a:rPr lang="en-GB" sz="18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March, 9:30am – 4pm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6636600" y="2784960"/>
            <a:ext cx="18176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6"/>
          <p:cNvSpPr/>
          <p:nvPr/>
        </p:nvSpPr>
        <p:spPr>
          <a:xfrm>
            <a:off x="509760" y="1548000"/>
            <a:ext cx="8221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using R for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11"/>
          <p:cNvPicPr/>
          <p:nvPr/>
        </p:nvPicPr>
        <p:blipFill>
          <a:blip r:embed="rId2"/>
          <a:stretch/>
        </p:blipFill>
        <p:spPr>
          <a:xfrm>
            <a:off x="4794120" y="4672440"/>
            <a:ext cx="3826440" cy="888840"/>
          </a:xfrm>
          <a:prstGeom prst="rect">
            <a:avLst/>
          </a:prstGeom>
          <a:ln>
            <a:noFill/>
          </a:ln>
        </p:spPr>
      </p:pic>
      <p:pic>
        <p:nvPicPr>
          <p:cNvPr id="201" name="Picture 12"/>
          <p:cNvPicPr/>
          <p:nvPr/>
        </p:nvPicPr>
        <p:blipFill>
          <a:blip r:embed="rId3"/>
          <a:stretch/>
        </p:blipFill>
        <p:spPr>
          <a:xfrm>
            <a:off x="1149480" y="4518000"/>
            <a:ext cx="2660040" cy="133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GIS?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0" y="6550200"/>
            <a:ext cx="90417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http://www.flickr.com/photos/dsleeter_2000/3097476532 &amp; ESRI Course “Teaching with GIS”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2753280" y="2478960"/>
            <a:ext cx="802080" cy="5378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41" name="Picture 7"/>
          <p:cNvPicPr/>
          <p:nvPr/>
        </p:nvPicPr>
        <p:blipFill>
          <a:blip r:embed="rId2"/>
          <a:stretch/>
        </p:blipFill>
        <p:spPr>
          <a:xfrm>
            <a:off x="1697400" y="1285560"/>
            <a:ext cx="5607360" cy="4399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"data”  ”polygons”   "bbox"    "proj4string”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LSOA_CODE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$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running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LSOA</a:t>
            </a: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@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proj4string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supports projects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Ties together the workspace (data) and script files.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Saves as a .RProj file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a project when you start the next section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Highlight: click Run or Ctrl-Enter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Plotting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col = my_colours[findInterval 	(var, breaks, all.inside = 		TRUE)],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axes = FALSE,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	border = rgb(0.8,0.8,0.8))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as before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 descr="Screen Shot 2017-01-25 at 9.15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8928"/>
            <a:ext cx="9144000" cy="241364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/>
          <p:nvPr/>
        </p:nvPicPr>
        <p:blipFill>
          <a:blip r:embed="rId2"/>
          <a:stretch/>
        </p:blipFill>
        <p:spPr>
          <a:xfrm>
            <a:off x="720" y="2319994"/>
            <a:ext cx="9143280" cy="2423880"/>
          </a:xfrm>
          <a:prstGeom prst="rect">
            <a:avLst/>
          </a:prstGeom>
          <a:ln>
            <a:noFill/>
          </a:ln>
        </p:spPr>
      </p:pic>
      <p:sp>
        <p:nvSpPr>
          <p:cNvPr id="60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7" name="CustomShape 2"/>
          <p:cNvSpPr/>
          <p:nvPr/>
        </p:nvSpPr>
        <p:spPr>
          <a:xfrm>
            <a:off x="457200" y="1197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as before, … but: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as PDF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8" name="Picture 4"/>
          <p:cNvPicPr/>
          <p:nvPr/>
        </p:nvPicPr>
        <p:blipFill>
          <a:blip r:embed="rId2"/>
          <a:stretch/>
        </p:blipFill>
        <p:spPr>
          <a:xfrm>
            <a:off x="0" y="2949040"/>
            <a:ext cx="9143280" cy="242388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7-01-25 at 9.15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3" y="2574596"/>
            <a:ext cx="9144000" cy="241364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CustomShape 2"/>
          <p:cNvSpPr/>
          <p:nvPr/>
        </p:nvSpPr>
        <p:spPr>
          <a:xfrm>
            <a:off x="457200" y="11970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Same as before, … but: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as PDF &amp; Loop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Screen Shot 2017-01-25 at 9.2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" y="3988413"/>
            <a:ext cx="8066727" cy="2869587"/>
          </a:xfrm>
          <a:prstGeom prst="rect">
            <a:avLst/>
          </a:prstGeom>
        </p:spPr>
      </p:pic>
      <p:pic>
        <p:nvPicPr>
          <p:cNvPr id="2" name="Picture 1" descr="Screen Shot 2017-01-25 at 9.20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0" y="2244397"/>
            <a:ext cx="8077919" cy="339697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Making Maps from Census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3" name="Picture 5"/>
          <p:cNvPicPr/>
          <p:nvPr/>
        </p:nvPicPr>
        <p:blipFill>
          <a:blip r:embed="rId2"/>
          <a:stretch/>
        </p:blipFill>
        <p:spPr>
          <a:xfrm>
            <a:off x="0" y="1095120"/>
            <a:ext cx="4061160" cy="4061160"/>
          </a:xfrm>
          <a:prstGeom prst="rect">
            <a:avLst/>
          </a:prstGeom>
          <a:ln>
            <a:noFill/>
          </a:ln>
        </p:spPr>
      </p:pic>
      <p:pic>
        <p:nvPicPr>
          <p:cNvPr id="614" name="Picture 6"/>
          <p:cNvPicPr/>
          <p:nvPr/>
        </p:nvPicPr>
        <p:blipFill>
          <a:blip r:embed="rId3"/>
          <a:stretch/>
        </p:blipFill>
        <p:spPr>
          <a:xfrm>
            <a:off x="2415600" y="1095120"/>
            <a:ext cx="4125600" cy="4125600"/>
          </a:xfrm>
          <a:prstGeom prst="rect">
            <a:avLst/>
          </a:prstGeom>
          <a:ln>
            <a:noFill/>
          </a:ln>
        </p:spPr>
      </p:pic>
      <p:pic>
        <p:nvPicPr>
          <p:cNvPr id="615" name="Picture 7"/>
          <p:cNvPicPr/>
          <p:nvPr/>
        </p:nvPicPr>
        <p:blipFill>
          <a:blip r:embed="rId4"/>
          <a:stretch/>
        </p:blipFill>
        <p:spPr>
          <a:xfrm>
            <a:off x="4973760" y="1122120"/>
            <a:ext cx="3823200" cy="382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Plotting Multiple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plot(crime.pts, pch='.', col='darkred')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plot(LSOA, add = TRUE)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8" name="Picture 3"/>
          <p:cNvPicPr/>
          <p:nvPr/>
        </p:nvPicPr>
        <p:blipFill>
          <a:blip r:embed="rId2"/>
          <a:stretch/>
        </p:blipFill>
        <p:spPr>
          <a:xfrm>
            <a:off x="5491080" y="3246480"/>
            <a:ext cx="3485160" cy="346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Reload libraries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really important for me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21" name="Picture 4"/>
          <p:cNvPicPr/>
          <p:nvPr/>
        </p:nvPicPr>
        <p:blipFill>
          <a:blip r:embed="rId2"/>
          <a:stretch/>
        </p:blipFill>
        <p:spPr>
          <a:xfrm>
            <a:off x="831361" y="2930510"/>
            <a:ext cx="2526480" cy="913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275400" y="274680"/>
            <a:ext cx="859212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GIS – </a:t>
            </a:r>
            <a:r>
              <a:rPr lang="en-GB" sz="36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 Information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457200" y="12488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Almost all human activities and decisions involve an important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geographic component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9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 ‘</a:t>
            </a:r>
            <a:r>
              <a:rPr lang="en-GB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where</a:t>
            </a: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?’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0"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with geographic information involves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unique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complex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difficult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Why we need specialized software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store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access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retrieve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manipulate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and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synthesize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apply to the solution of </a:t>
            </a: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 &amp;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6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280" cy="593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29" name="Picture 3"/>
          <p:cNvPicPr/>
          <p:nvPr/>
        </p:nvPicPr>
        <p:blipFill>
          <a:blip r:embed="rId2"/>
          <a:stretch/>
        </p:blipFill>
        <p:spPr>
          <a:xfrm>
            <a:off x="0" y="68040"/>
            <a:ext cx="9143280" cy="6072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Point in Polygon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CustomShape 2"/>
          <p:cNvSpPr/>
          <p:nvPr/>
        </p:nvSpPr>
        <p:spPr>
          <a:xfrm>
            <a:off x="1856160" y="24015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2" name="CustomShape 3"/>
          <p:cNvSpPr/>
          <p:nvPr/>
        </p:nvSpPr>
        <p:spPr>
          <a:xfrm>
            <a:off x="2008440" y="25542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3" name="CustomShape 4"/>
          <p:cNvSpPr/>
          <p:nvPr/>
        </p:nvSpPr>
        <p:spPr>
          <a:xfrm>
            <a:off x="2054880" y="26658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4" name="CustomShape 5"/>
          <p:cNvSpPr/>
          <p:nvPr/>
        </p:nvSpPr>
        <p:spPr>
          <a:xfrm>
            <a:off x="2207520" y="28180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5" name="CustomShape 6"/>
          <p:cNvSpPr/>
          <p:nvPr/>
        </p:nvSpPr>
        <p:spPr>
          <a:xfrm>
            <a:off x="2278440" y="29707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6" name="CustomShape 7"/>
          <p:cNvSpPr/>
          <p:nvPr/>
        </p:nvSpPr>
        <p:spPr>
          <a:xfrm>
            <a:off x="2398320" y="31636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7" name="CustomShape 8"/>
          <p:cNvSpPr/>
          <p:nvPr/>
        </p:nvSpPr>
        <p:spPr>
          <a:xfrm>
            <a:off x="2656440" y="33159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8" name="CustomShape 9"/>
          <p:cNvSpPr/>
          <p:nvPr/>
        </p:nvSpPr>
        <p:spPr>
          <a:xfrm>
            <a:off x="2711160" y="34441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39" name="CustomShape 10"/>
          <p:cNvSpPr/>
          <p:nvPr/>
        </p:nvSpPr>
        <p:spPr>
          <a:xfrm>
            <a:off x="2920680" y="36126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0" name="CustomShape 11"/>
          <p:cNvSpPr/>
          <p:nvPr/>
        </p:nvSpPr>
        <p:spPr>
          <a:xfrm>
            <a:off x="3072960" y="37652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1" name="CustomShape 12"/>
          <p:cNvSpPr/>
          <p:nvPr/>
        </p:nvSpPr>
        <p:spPr>
          <a:xfrm>
            <a:off x="2050560" y="3011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2" name="CustomShape 13"/>
          <p:cNvSpPr/>
          <p:nvPr/>
        </p:nvSpPr>
        <p:spPr>
          <a:xfrm>
            <a:off x="2097000" y="31474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3" name="CustomShape 14"/>
          <p:cNvSpPr/>
          <p:nvPr/>
        </p:nvSpPr>
        <p:spPr>
          <a:xfrm>
            <a:off x="2249280" y="32997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4" name="CustomShape 15"/>
          <p:cNvSpPr/>
          <p:nvPr/>
        </p:nvSpPr>
        <p:spPr>
          <a:xfrm>
            <a:off x="2450520" y="34686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5" name="CustomShape 16"/>
          <p:cNvSpPr/>
          <p:nvPr/>
        </p:nvSpPr>
        <p:spPr>
          <a:xfrm>
            <a:off x="2692800" y="36126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6" name="CustomShape 17"/>
          <p:cNvSpPr/>
          <p:nvPr/>
        </p:nvSpPr>
        <p:spPr>
          <a:xfrm>
            <a:off x="2739240" y="37652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7" name="CustomShape 18"/>
          <p:cNvSpPr/>
          <p:nvPr/>
        </p:nvSpPr>
        <p:spPr>
          <a:xfrm>
            <a:off x="2907720" y="39013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8" name="CustomShape 19"/>
          <p:cNvSpPr/>
          <p:nvPr/>
        </p:nvSpPr>
        <p:spPr>
          <a:xfrm>
            <a:off x="2729880" y="26402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9" name="CustomShape 20"/>
          <p:cNvSpPr/>
          <p:nvPr/>
        </p:nvSpPr>
        <p:spPr>
          <a:xfrm>
            <a:off x="2776320" y="27928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0" name="CustomShape 21"/>
          <p:cNvSpPr/>
          <p:nvPr/>
        </p:nvSpPr>
        <p:spPr>
          <a:xfrm>
            <a:off x="2847240" y="2945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1" name="CustomShape 22"/>
          <p:cNvSpPr/>
          <p:nvPr/>
        </p:nvSpPr>
        <p:spPr>
          <a:xfrm>
            <a:off x="2999880" y="31219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2" name="CustomShape 23"/>
          <p:cNvSpPr/>
          <p:nvPr/>
        </p:nvSpPr>
        <p:spPr>
          <a:xfrm>
            <a:off x="2619360" y="2945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3" name="CustomShape 24"/>
          <p:cNvSpPr/>
          <p:nvPr/>
        </p:nvSpPr>
        <p:spPr>
          <a:xfrm>
            <a:off x="2665800" y="31219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4" name="CustomShape 25"/>
          <p:cNvSpPr/>
          <p:nvPr/>
        </p:nvSpPr>
        <p:spPr>
          <a:xfrm>
            <a:off x="2818440" y="32745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5" name="CustomShape 26"/>
          <p:cNvSpPr/>
          <p:nvPr/>
        </p:nvSpPr>
        <p:spPr>
          <a:xfrm>
            <a:off x="3035880" y="34430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6" name="CustomShape 27"/>
          <p:cNvSpPr/>
          <p:nvPr/>
        </p:nvSpPr>
        <p:spPr>
          <a:xfrm>
            <a:off x="2016720" y="24318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7" name="CustomShape 28"/>
          <p:cNvSpPr/>
          <p:nvPr/>
        </p:nvSpPr>
        <p:spPr>
          <a:xfrm>
            <a:off x="2169000" y="25844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8" name="CustomShape 29"/>
          <p:cNvSpPr/>
          <p:nvPr/>
        </p:nvSpPr>
        <p:spPr>
          <a:xfrm>
            <a:off x="2215440" y="26960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59" name="CustomShape 30"/>
          <p:cNvSpPr/>
          <p:nvPr/>
        </p:nvSpPr>
        <p:spPr>
          <a:xfrm>
            <a:off x="2368080" y="28483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0" name="CustomShape 31"/>
          <p:cNvSpPr/>
          <p:nvPr/>
        </p:nvSpPr>
        <p:spPr>
          <a:xfrm>
            <a:off x="2439000" y="30009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1" name="CustomShape 32"/>
          <p:cNvSpPr/>
          <p:nvPr/>
        </p:nvSpPr>
        <p:spPr>
          <a:xfrm>
            <a:off x="2558880" y="31939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2" name="CustomShape 33"/>
          <p:cNvSpPr/>
          <p:nvPr/>
        </p:nvSpPr>
        <p:spPr>
          <a:xfrm>
            <a:off x="2776320" y="33462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3" name="CustomShape 34"/>
          <p:cNvSpPr/>
          <p:nvPr/>
        </p:nvSpPr>
        <p:spPr>
          <a:xfrm>
            <a:off x="2928600" y="35150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4" name="CustomShape 35"/>
          <p:cNvSpPr/>
          <p:nvPr/>
        </p:nvSpPr>
        <p:spPr>
          <a:xfrm>
            <a:off x="3081240" y="3642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5" name="CustomShape 36"/>
          <p:cNvSpPr/>
          <p:nvPr/>
        </p:nvSpPr>
        <p:spPr>
          <a:xfrm>
            <a:off x="3233520" y="37954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6" name="CustomShape 37"/>
          <p:cNvSpPr/>
          <p:nvPr/>
        </p:nvSpPr>
        <p:spPr>
          <a:xfrm>
            <a:off x="2211120" y="30416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7" name="CustomShape 38"/>
          <p:cNvSpPr/>
          <p:nvPr/>
        </p:nvSpPr>
        <p:spPr>
          <a:xfrm>
            <a:off x="2257560" y="31777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8" name="CustomShape 39"/>
          <p:cNvSpPr/>
          <p:nvPr/>
        </p:nvSpPr>
        <p:spPr>
          <a:xfrm>
            <a:off x="2409840" y="33300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69" name="CustomShape 40"/>
          <p:cNvSpPr/>
          <p:nvPr/>
        </p:nvSpPr>
        <p:spPr>
          <a:xfrm>
            <a:off x="2611080" y="3498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0" name="CustomShape 41"/>
          <p:cNvSpPr/>
          <p:nvPr/>
        </p:nvSpPr>
        <p:spPr>
          <a:xfrm>
            <a:off x="2853360" y="3642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1" name="CustomShape 42"/>
          <p:cNvSpPr/>
          <p:nvPr/>
        </p:nvSpPr>
        <p:spPr>
          <a:xfrm>
            <a:off x="2899800" y="37954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2" name="CustomShape 43"/>
          <p:cNvSpPr/>
          <p:nvPr/>
        </p:nvSpPr>
        <p:spPr>
          <a:xfrm>
            <a:off x="3068280" y="39315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3" name="CustomShape 44"/>
          <p:cNvSpPr/>
          <p:nvPr/>
        </p:nvSpPr>
        <p:spPr>
          <a:xfrm>
            <a:off x="2890440" y="26704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4" name="CustomShape 45"/>
          <p:cNvSpPr/>
          <p:nvPr/>
        </p:nvSpPr>
        <p:spPr>
          <a:xfrm>
            <a:off x="2936880" y="28231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5" name="CustomShape 46"/>
          <p:cNvSpPr/>
          <p:nvPr/>
        </p:nvSpPr>
        <p:spPr>
          <a:xfrm>
            <a:off x="3007800" y="2975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6" name="CustomShape 47"/>
          <p:cNvSpPr/>
          <p:nvPr/>
        </p:nvSpPr>
        <p:spPr>
          <a:xfrm>
            <a:off x="3160440" y="3152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7" name="CustomShape 48"/>
          <p:cNvSpPr/>
          <p:nvPr/>
        </p:nvSpPr>
        <p:spPr>
          <a:xfrm>
            <a:off x="2779920" y="2975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8" name="CustomShape 49"/>
          <p:cNvSpPr/>
          <p:nvPr/>
        </p:nvSpPr>
        <p:spPr>
          <a:xfrm>
            <a:off x="2883600" y="3152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79" name="CustomShape 50"/>
          <p:cNvSpPr/>
          <p:nvPr/>
        </p:nvSpPr>
        <p:spPr>
          <a:xfrm>
            <a:off x="2979000" y="33699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0" name="CustomShape 51"/>
          <p:cNvSpPr/>
          <p:nvPr/>
        </p:nvSpPr>
        <p:spPr>
          <a:xfrm>
            <a:off x="3196440" y="34732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1" name="CustomShape 52"/>
          <p:cNvSpPr/>
          <p:nvPr/>
        </p:nvSpPr>
        <p:spPr>
          <a:xfrm>
            <a:off x="2000160" y="3197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2" name="CustomShape 53"/>
          <p:cNvSpPr/>
          <p:nvPr/>
        </p:nvSpPr>
        <p:spPr>
          <a:xfrm>
            <a:off x="2152800" y="33494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3" name="CustomShape 54"/>
          <p:cNvSpPr/>
          <p:nvPr/>
        </p:nvSpPr>
        <p:spPr>
          <a:xfrm>
            <a:off x="2199240" y="3461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4" name="CustomShape 55"/>
          <p:cNvSpPr/>
          <p:nvPr/>
        </p:nvSpPr>
        <p:spPr>
          <a:xfrm>
            <a:off x="2351880" y="36136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5" name="CustomShape 56"/>
          <p:cNvSpPr/>
          <p:nvPr/>
        </p:nvSpPr>
        <p:spPr>
          <a:xfrm>
            <a:off x="2422800" y="37659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6" name="CustomShape 57"/>
          <p:cNvSpPr/>
          <p:nvPr/>
        </p:nvSpPr>
        <p:spPr>
          <a:xfrm>
            <a:off x="2542680" y="39592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7" name="CustomShape 58"/>
          <p:cNvSpPr/>
          <p:nvPr/>
        </p:nvSpPr>
        <p:spPr>
          <a:xfrm>
            <a:off x="2694960" y="41115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8" name="CustomShape 59"/>
          <p:cNvSpPr/>
          <p:nvPr/>
        </p:nvSpPr>
        <p:spPr>
          <a:xfrm>
            <a:off x="2912400" y="4280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89" name="CustomShape 60"/>
          <p:cNvSpPr/>
          <p:nvPr/>
        </p:nvSpPr>
        <p:spPr>
          <a:xfrm>
            <a:off x="3064680" y="44082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0" name="CustomShape 61"/>
          <p:cNvSpPr/>
          <p:nvPr/>
        </p:nvSpPr>
        <p:spPr>
          <a:xfrm>
            <a:off x="3217320" y="4560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1" name="CustomShape 62"/>
          <p:cNvSpPr/>
          <p:nvPr/>
        </p:nvSpPr>
        <p:spPr>
          <a:xfrm>
            <a:off x="2194920" y="38066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2" name="CustomShape 63"/>
          <p:cNvSpPr/>
          <p:nvPr/>
        </p:nvSpPr>
        <p:spPr>
          <a:xfrm>
            <a:off x="2241360" y="39430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3" name="CustomShape 64"/>
          <p:cNvSpPr/>
          <p:nvPr/>
        </p:nvSpPr>
        <p:spPr>
          <a:xfrm>
            <a:off x="2393640" y="40953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4" name="CustomShape 65"/>
          <p:cNvSpPr/>
          <p:nvPr/>
        </p:nvSpPr>
        <p:spPr>
          <a:xfrm>
            <a:off x="2594880" y="4263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5" name="CustomShape 66"/>
          <p:cNvSpPr/>
          <p:nvPr/>
        </p:nvSpPr>
        <p:spPr>
          <a:xfrm>
            <a:off x="2771640" y="43920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6" name="CustomShape 67"/>
          <p:cNvSpPr/>
          <p:nvPr/>
        </p:nvSpPr>
        <p:spPr>
          <a:xfrm>
            <a:off x="2883600" y="4560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7" name="CustomShape 68"/>
          <p:cNvSpPr/>
          <p:nvPr/>
        </p:nvSpPr>
        <p:spPr>
          <a:xfrm>
            <a:off x="3052080" y="46969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8" name="CustomShape 69"/>
          <p:cNvSpPr/>
          <p:nvPr/>
        </p:nvSpPr>
        <p:spPr>
          <a:xfrm>
            <a:off x="2873880" y="34358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99" name="CustomShape 70"/>
          <p:cNvSpPr/>
          <p:nvPr/>
        </p:nvSpPr>
        <p:spPr>
          <a:xfrm>
            <a:off x="2920680" y="35884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0" name="CustomShape 71"/>
          <p:cNvSpPr/>
          <p:nvPr/>
        </p:nvSpPr>
        <p:spPr>
          <a:xfrm>
            <a:off x="2991600" y="37407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1" name="CustomShape 72"/>
          <p:cNvSpPr/>
          <p:nvPr/>
        </p:nvSpPr>
        <p:spPr>
          <a:xfrm>
            <a:off x="3143880" y="39175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2" name="CustomShape 73"/>
          <p:cNvSpPr/>
          <p:nvPr/>
        </p:nvSpPr>
        <p:spPr>
          <a:xfrm>
            <a:off x="2763720" y="37407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3" name="CustomShape 74"/>
          <p:cNvSpPr/>
          <p:nvPr/>
        </p:nvSpPr>
        <p:spPr>
          <a:xfrm>
            <a:off x="2810160" y="39175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4" name="CustomShape 75"/>
          <p:cNvSpPr/>
          <p:nvPr/>
        </p:nvSpPr>
        <p:spPr>
          <a:xfrm>
            <a:off x="2962440" y="40698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5" name="CustomShape 76"/>
          <p:cNvSpPr/>
          <p:nvPr/>
        </p:nvSpPr>
        <p:spPr>
          <a:xfrm>
            <a:off x="3180240" y="42386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6" name="CustomShape 77"/>
          <p:cNvSpPr/>
          <p:nvPr/>
        </p:nvSpPr>
        <p:spPr>
          <a:xfrm>
            <a:off x="2160720" y="32274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7" name="CustomShape 78"/>
          <p:cNvSpPr/>
          <p:nvPr/>
        </p:nvSpPr>
        <p:spPr>
          <a:xfrm>
            <a:off x="2313360" y="33800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8" name="CustomShape 79"/>
          <p:cNvSpPr/>
          <p:nvPr/>
        </p:nvSpPr>
        <p:spPr>
          <a:xfrm>
            <a:off x="2359800" y="34916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09" name="CustomShape 80"/>
          <p:cNvSpPr/>
          <p:nvPr/>
        </p:nvSpPr>
        <p:spPr>
          <a:xfrm>
            <a:off x="2512080" y="36439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0" name="CustomShape 81"/>
          <p:cNvSpPr/>
          <p:nvPr/>
        </p:nvSpPr>
        <p:spPr>
          <a:xfrm>
            <a:off x="2583360" y="38941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1" name="CustomShape 82"/>
          <p:cNvSpPr/>
          <p:nvPr/>
        </p:nvSpPr>
        <p:spPr>
          <a:xfrm>
            <a:off x="2776320" y="39895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2" name="CustomShape 83"/>
          <p:cNvSpPr/>
          <p:nvPr/>
        </p:nvSpPr>
        <p:spPr>
          <a:xfrm>
            <a:off x="2961360" y="41418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3" name="CustomShape 84"/>
          <p:cNvSpPr/>
          <p:nvPr/>
        </p:nvSpPr>
        <p:spPr>
          <a:xfrm>
            <a:off x="3072960" y="43106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4" name="CustomShape 85"/>
          <p:cNvSpPr/>
          <p:nvPr/>
        </p:nvSpPr>
        <p:spPr>
          <a:xfrm>
            <a:off x="3225240" y="44384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5" name="CustomShape 86"/>
          <p:cNvSpPr/>
          <p:nvPr/>
        </p:nvSpPr>
        <p:spPr>
          <a:xfrm>
            <a:off x="3377880" y="45910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6" name="CustomShape 87"/>
          <p:cNvSpPr/>
          <p:nvPr/>
        </p:nvSpPr>
        <p:spPr>
          <a:xfrm>
            <a:off x="2355120" y="38372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7" name="CustomShape 88"/>
          <p:cNvSpPr/>
          <p:nvPr/>
        </p:nvSpPr>
        <p:spPr>
          <a:xfrm>
            <a:off x="2401920" y="39733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8" name="CustomShape 89"/>
          <p:cNvSpPr/>
          <p:nvPr/>
        </p:nvSpPr>
        <p:spPr>
          <a:xfrm>
            <a:off x="2554200" y="41256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19" name="CustomShape 90"/>
          <p:cNvSpPr/>
          <p:nvPr/>
        </p:nvSpPr>
        <p:spPr>
          <a:xfrm>
            <a:off x="2755440" y="42944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0" name="CustomShape 91"/>
          <p:cNvSpPr/>
          <p:nvPr/>
        </p:nvSpPr>
        <p:spPr>
          <a:xfrm>
            <a:off x="2997360" y="44384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1" name="CustomShape 92"/>
          <p:cNvSpPr/>
          <p:nvPr/>
        </p:nvSpPr>
        <p:spPr>
          <a:xfrm>
            <a:off x="3044160" y="45910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2" name="CustomShape 93"/>
          <p:cNvSpPr/>
          <p:nvPr/>
        </p:nvSpPr>
        <p:spPr>
          <a:xfrm>
            <a:off x="3212640" y="47271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3" name="CustomShape 94"/>
          <p:cNvSpPr/>
          <p:nvPr/>
        </p:nvSpPr>
        <p:spPr>
          <a:xfrm>
            <a:off x="3034440" y="34660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4" name="CustomShape 95"/>
          <p:cNvSpPr/>
          <p:nvPr/>
        </p:nvSpPr>
        <p:spPr>
          <a:xfrm>
            <a:off x="3081240" y="361872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5" name="CustomShape 96"/>
          <p:cNvSpPr/>
          <p:nvPr/>
        </p:nvSpPr>
        <p:spPr>
          <a:xfrm>
            <a:off x="3152160" y="37710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6" name="CustomShape 97"/>
          <p:cNvSpPr/>
          <p:nvPr/>
        </p:nvSpPr>
        <p:spPr>
          <a:xfrm>
            <a:off x="3304440" y="39477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7" name="CustomShape 98"/>
          <p:cNvSpPr/>
          <p:nvPr/>
        </p:nvSpPr>
        <p:spPr>
          <a:xfrm>
            <a:off x="2924280" y="377100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8" name="CustomShape 99"/>
          <p:cNvSpPr/>
          <p:nvPr/>
        </p:nvSpPr>
        <p:spPr>
          <a:xfrm>
            <a:off x="2970720" y="394776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29" name="CustomShape 100"/>
          <p:cNvSpPr/>
          <p:nvPr/>
        </p:nvSpPr>
        <p:spPr>
          <a:xfrm>
            <a:off x="3123000" y="410004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0" name="CustomShape 101"/>
          <p:cNvSpPr/>
          <p:nvPr/>
        </p:nvSpPr>
        <p:spPr>
          <a:xfrm>
            <a:off x="3340800" y="4268880"/>
            <a:ext cx="56160" cy="56160"/>
          </a:xfrm>
          <a:prstGeom prst="ellipse">
            <a:avLst/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1" name="CustomShape 102"/>
          <p:cNvSpPr/>
          <p:nvPr/>
        </p:nvSpPr>
        <p:spPr>
          <a:xfrm>
            <a:off x="724680" y="227124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2" name="CustomShape 103"/>
          <p:cNvSpPr/>
          <p:nvPr/>
        </p:nvSpPr>
        <p:spPr>
          <a:xfrm>
            <a:off x="1683000" y="173988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3" name="CustomShape 104"/>
          <p:cNvSpPr/>
          <p:nvPr/>
        </p:nvSpPr>
        <p:spPr>
          <a:xfrm>
            <a:off x="1683000" y="279288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4" name="CustomShape 105"/>
          <p:cNvSpPr/>
          <p:nvPr/>
        </p:nvSpPr>
        <p:spPr>
          <a:xfrm>
            <a:off x="2643840" y="226116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5" name="CustomShape 106"/>
          <p:cNvSpPr/>
          <p:nvPr/>
        </p:nvSpPr>
        <p:spPr>
          <a:xfrm>
            <a:off x="1685520" y="385056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6" name="CustomShape 107"/>
          <p:cNvSpPr/>
          <p:nvPr/>
        </p:nvSpPr>
        <p:spPr>
          <a:xfrm>
            <a:off x="2643840" y="331920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7" name="CustomShape 108"/>
          <p:cNvSpPr/>
          <p:nvPr/>
        </p:nvSpPr>
        <p:spPr>
          <a:xfrm>
            <a:off x="2643840" y="437184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8" name="CustomShape 109"/>
          <p:cNvSpPr/>
          <p:nvPr/>
        </p:nvSpPr>
        <p:spPr>
          <a:xfrm>
            <a:off x="6046200" y="234468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39" name="CustomShape 110"/>
          <p:cNvSpPr/>
          <p:nvPr/>
        </p:nvSpPr>
        <p:spPr>
          <a:xfrm>
            <a:off x="6198480" y="249696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0" name="CustomShape 111"/>
          <p:cNvSpPr/>
          <p:nvPr/>
        </p:nvSpPr>
        <p:spPr>
          <a:xfrm>
            <a:off x="6245280" y="260892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1" name="CustomShape 112"/>
          <p:cNvSpPr/>
          <p:nvPr/>
        </p:nvSpPr>
        <p:spPr>
          <a:xfrm>
            <a:off x="6397560" y="27612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2" name="CustomShape 113"/>
          <p:cNvSpPr/>
          <p:nvPr/>
        </p:nvSpPr>
        <p:spPr>
          <a:xfrm>
            <a:off x="6468480" y="29134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3" name="CustomShape 114"/>
          <p:cNvSpPr/>
          <p:nvPr/>
        </p:nvSpPr>
        <p:spPr>
          <a:xfrm>
            <a:off x="6588360" y="31068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4" name="CustomShape 115"/>
          <p:cNvSpPr/>
          <p:nvPr/>
        </p:nvSpPr>
        <p:spPr>
          <a:xfrm>
            <a:off x="6846840" y="32590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5" name="CustomShape 116"/>
          <p:cNvSpPr/>
          <p:nvPr/>
        </p:nvSpPr>
        <p:spPr>
          <a:xfrm>
            <a:off x="6901560" y="33872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6" name="CustomShape 117"/>
          <p:cNvSpPr/>
          <p:nvPr/>
        </p:nvSpPr>
        <p:spPr>
          <a:xfrm>
            <a:off x="7110720" y="35557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7" name="CustomShape 118"/>
          <p:cNvSpPr/>
          <p:nvPr/>
        </p:nvSpPr>
        <p:spPr>
          <a:xfrm>
            <a:off x="7263000" y="37080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8" name="CustomShape 119"/>
          <p:cNvSpPr/>
          <p:nvPr/>
        </p:nvSpPr>
        <p:spPr>
          <a:xfrm>
            <a:off x="6240600" y="29541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49" name="CustomShape 120"/>
          <p:cNvSpPr/>
          <p:nvPr/>
        </p:nvSpPr>
        <p:spPr>
          <a:xfrm>
            <a:off x="6287400" y="30902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0" name="CustomShape 121"/>
          <p:cNvSpPr/>
          <p:nvPr/>
        </p:nvSpPr>
        <p:spPr>
          <a:xfrm>
            <a:off x="6439680" y="32428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1" name="CustomShape 122"/>
          <p:cNvSpPr/>
          <p:nvPr/>
        </p:nvSpPr>
        <p:spPr>
          <a:xfrm>
            <a:off x="6640920" y="34113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2" name="CustomShape 123"/>
          <p:cNvSpPr/>
          <p:nvPr/>
        </p:nvSpPr>
        <p:spPr>
          <a:xfrm>
            <a:off x="6882840" y="35557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3" name="CustomShape 124"/>
          <p:cNvSpPr/>
          <p:nvPr/>
        </p:nvSpPr>
        <p:spPr>
          <a:xfrm>
            <a:off x="6929280" y="37080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4" name="CustomShape 125"/>
          <p:cNvSpPr/>
          <p:nvPr/>
        </p:nvSpPr>
        <p:spPr>
          <a:xfrm>
            <a:off x="7098120" y="384444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5" name="CustomShape 126"/>
          <p:cNvSpPr/>
          <p:nvPr/>
        </p:nvSpPr>
        <p:spPr>
          <a:xfrm>
            <a:off x="6919920" y="258336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6" name="CustomShape 127"/>
          <p:cNvSpPr/>
          <p:nvPr/>
        </p:nvSpPr>
        <p:spPr>
          <a:xfrm>
            <a:off x="6966360" y="273564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7" name="CustomShape 128"/>
          <p:cNvSpPr/>
          <p:nvPr/>
        </p:nvSpPr>
        <p:spPr>
          <a:xfrm>
            <a:off x="7037640" y="288828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8" name="CustomShape 129"/>
          <p:cNvSpPr/>
          <p:nvPr/>
        </p:nvSpPr>
        <p:spPr>
          <a:xfrm>
            <a:off x="7189920" y="306504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59" name="CustomShape 130"/>
          <p:cNvSpPr/>
          <p:nvPr/>
        </p:nvSpPr>
        <p:spPr>
          <a:xfrm>
            <a:off x="6809400" y="28882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0" name="CustomShape 131"/>
          <p:cNvSpPr/>
          <p:nvPr/>
        </p:nvSpPr>
        <p:spPr>
          <a:xfrm>
            <a:off x="6856200" y="30650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1" name="CustomShape 132"/>
          <p:cNvSpPr/>
          <p:nvPr/>
        </p:nvSpPr>
        <p:spPr>
          <a:xfrm>
            <a:off x="7008480" y="32173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2" name="CustomShape 133"/>
          <p:cNvSpPr/>
          <p:nvPr/>
        </p:nvSpPr>
        <p:spPr>
          <a:xfrm>
            <a:off x="7225920" y="33861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3" name="CustomShape 134"/>
          <p:cNvSpPr/>
          <p:nvPr/>
        </p:nvSpPr>
        <p:spPr>
          <a:xfrm>
            <a:off x="6206760" y="237492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4" name="CustomShape 135"/>
          <p:cNvSpPr/>
          <p:nvPr/>
        </p:nvSpPr>
        <p:spPr>
          <a:xfrm>
            <a:off x="6359040" y="252720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5" name="CustomShape 136"/>
          <p:cNvSpPr/>
          <p:nvPr/>
        </p:nvSpPr>
        <p:spPr>
          <a:xfrm>
            <a:off x="6405840" y="2639160"/>
            <a:ext cx="56160" cy="5616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6" name="CustomShape 137"/>
          <p:cNvSpPr/>
          <p:nvPr/>
        </p:nvSpPr>
        <p:spPr>
          <a:xfrm>
            <a:off x="6558120" y="27914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7" name="CustomShape 138"/>
          <p:cNvSpPr/>
          <p:nvPr/>
        </p:nvSpPr>
        <p:spPr>
          <a:xfrm>
            <a:off x="6629040" y="29437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8" name="CustomShape 139"/>
          <p:cNvSpPr/>
          <p:nvPr/>
        </p:nvSpPr>
        <p:spPr>
          <a:xfrm>
            <a:off x="6748920" y="31370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69" name="CustomShape 140"/>
          <p:cNvSpPr/>
          <p:nvPr/>
        </p:nvSpPr>
        <p:spPr>
          <a:xfrm>
            <a:off x="6966360" y="32893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0" name="CustomShape 141"/>
          <p:cNvSpPr/>
          <p:nvPr/>
        </p:nvSpPr>
        <p:spPr>
          <a:xfrm>
            <a:off x="7119000" y="34581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1" name="CustomShape 142"/>
          <p:cNvSpPr/>
          <p:nvPr/>
        </p:nvSpPr>
        <p:spPr>
          <a:xfrm>
            <a:off x="7271280" y="35859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2" name="CustomShape 143"/>
          <p:cNvSpPr/>
          <p:nvPr/>
        </p:nvSpPr>
        <p:spPr>
          <a:xfrm>
            <a:off x="7423560" y="37386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3" name="CustomShape 144"/>
          <p:cNvSpPr/>
          <p:nvPr/>
        </p:nvSpPr>
        <p:spPr>
          <a:xfrm>
            <a:off x="6401160" y="29844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4" name="CustomShape 145"/>
          <p:cNvSpPr/>
          <p:nvPr/>
        </p:nvSpPr>
        <p:spPr>
          <a:xfrm>
            <a:off x="6447600" y="31208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5" name="CustomShape 146"/>
          <p:cNvSpPr/>
          <p:nvPr/>
        </p:nvSpPr>
        <p:spPr>
          <a:xfrm>
            <a:off x="6600240" y="32731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6" name="CustomShape 147"/>
          <p:cNvSpPr/>
          <p:nvPr/>
        </p:nvSpPr>
        <p:spPr>
          <a:xfrm>
            <a:off x="6801480" y="34416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7" name="CustomShape 148"/>
          <p:cNvSpPr/>
          <p:nvPr/>
        </p:nvSpPr>
        <p:spPr>
          <a:xfrm>
            <a:off x="7043400" y="35859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8" name="CustomShape 149"/>
          <p:cNvSpPr/>
          <p:nvPr/>
        </p:nvSpPr>
        <p:spPr>
          <a:xfrm>
            <a:off x="7089840" y="37386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79" name="CustomShape 150"/>
          <p:cNvSpPr/>
          <p:nvPr/>
        </p:nvSpPr>
        <p:spPr>
          <a:xfrm>
            <a:off x="7258680" y="38746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0" name="CustomShape 151"/>
          <p:cNvSpPr/>
          <p:nvPr/>
        </p:nvSpPr>
        <p:spPr>
          <a:xfrm>
            <a:off x="7080480" y="261360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1" name="CustomShape 152"/>
          <p:cNvSpPr/>
          <p:nvPr/>
        </p:nvSpPr>
        <p:spPr>
          <a:xfrm>
            <a:off x="7126920" y="276624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2" name="CustomShape 153"/>
          <p:cNvSpPr/>
          <p:nvPr/>
        </p:nvSpPr>
        <p:spPr>
          <a:xfrm>
            <a:off x="7198200" y="291852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3" name="CustomShape 154"/>
          <p:cNvSpPr/>
          <p:nvPr/>
        </p:nvSpPr>
        <p:spPr>
          <a:xfrm>
            <a:off x="7350480" y="309528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4" name="CustomShape 155"/>
          <p:cNvSpPr/>
          <p:nvPr/>
        </p:nvSpPr>
        <p:spPr>
          <a:xfrm>
            <a:off x="6969960" y="291852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5" name="CustomShape 156"/>
          <p:cNvSpPr/>
          <p:nvPr/>
        </p:nvSpPr>
        <p:spPr>
          <a:xfrm>
            <a:off x="7073640" y="3095280"/>
            <a:ext cx="56160" cy="5616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6" name="CustomShape 157"/>
          <p:cNvSpPr/>
          <p:nvPr/>
        </p:nvSpPr>
        <p:spPr>
          <a:xfrm>
            <a:off x="7169040" y="33127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7" name="CustomShape 158"/>
          <p:cNvSpPr/>
          <p:nvPr/>
        </p:nvSpPr>
        <p:spPr>
          <a:xfrm>
            <a:off x="7386480" y="34164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8" name="CustomShape 159"/>
          <p:cNvSpPr/>
          <p:nvPr/>
        </p:nvSpPr>
        <p:spPr>
          <a:xfrm>
            <a:off x="6190560" y="31402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89" name="CustomShape 160"/>
          <p:cNvSpPr/>
          <p:nvPr/>
        </p:nvSpPr>
        <p:spPr>
          <a:xfrm>
            <a:off x="6342840" y="32925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0" name="CustomShape 161"/>
          <p:cNvSpPr/>
          <p:nvPr/>
        </p:nvSpPr>
        <p:spPr>
          <a:xfrm>
            <a:off x="6389640" y="34041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1" name="CustomShape 162"/>
          <p:cNvSpPr/>
          <p:nvPr/>
        </p:nvSpPr>
        <p:spPr>
          <a:xfrm>
            <a:off x="6541920" y="35568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2" name="CustomShape 163"/>
          <p:cNvSpPr/>
          <p:nvPr/>
        </p:nvSpPr>
        <p:spPr>
          <a:xfrm>
            <a:off x="6612840" y="370908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3" name="CustomShape 164"/>
          <p:cNvSpPr/>
          <p:nvPr/>
        </p:nvSpPr>
        <p:spPr>
          <a:xfrm>
            <a:off x="6732720" y="390240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4" name="CustomShape 165"/>
          <p:cNvSpPr/>
          <p:nvPr/>
        </p:nvSpPr>
        <p:spPr>
          <a:xfrm>
            <a:off x="6885000" y="405468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5" name="CustomShape 166"/>
          <p:cNvSpPr/>
          <p:nvPr/>
        </p:nvSpPr>
        <p:spPr>
          <a:xfrm>
            <a:off x="7102800" y="42231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6" name="CustomShape 167"/>
          <p:cNvSpPr/>
          <p:nvPr/>
        </p:nvSpPr>
        <p:spPr>
          <a:xfrm>
            <a:off x="7255080" y="4351320"/>
            <a:ext cx="56160" cy="56160"/>
          </a:xfrm>
          <a:prstGeom prst="ellipse">
            <a:avLst/>
          </a:prstGeom>
          <a:solidFill>
            <a:srgbClr val="FFE94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7" name="CustomShape 168"/>
          <p:cNvSpPr/>
          <p:nvPr/>
        </p:nvSpPr>
        <p:spPr>
          <a:xfrm>
            <a:off x="7407360" y="450360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8" name="CustomShape 169"/>
          <p:cNvSpPr/>
          <p:nvPr/>
        </p:nvSpPr>
        <p:spPr>
          <a:xfrm>
            <a:off x="6384960" y="37497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799" name="CustomShape 170"/>
          <p:cNvSpPr/>
          <p:nvPr/>
        </p:nvSpPr>
        <p:spPr>
          <a:xfrm>
            <a:off x="6431400" y="388584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0" name="CustomShape 171"/>
          <p:cNvSpPr/>
          <p:nvPr/>
        </p:nvSpPr>
        <p:spPr>
          <a:xfrm>
            <a:off x="6584040" y="403848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1" name="CustomShape 172"/>
          <p:cNvSpPr/>
          <p:nvPr/>
        </p:nvSpPr>
        <p:spPr>
          <a:xfrm>
            <a:off x="6785280" y="420696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2" name="CustomShape 173"/>
          <p:cNvSpPr/>
          <p:nvPr/>
        </p:nvSpPr>
        <p:spPr>
          <a:xfrm>
            <a:off x="6962040" y="433512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3" name="CustomShape 174"/>
          <p:cNvSpPr/>
          <p:nvPr/>
        </p:nvSpPr>
        <p:spPr>
          <a:xfrm>
            <a:off x="7073640" y="450360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4" name="CustomShape 175"/>
          <p:cNvSpPr/>
          <p:nvPr/>
        </p:nvSpPr>
        <p:spPr>
          <a:xfrm>
            <a:off x="7242480" y="463968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5" name="CustomShape 176"/>
          <p:cNvSpPr/>
          <p:nvPr/>
        </p:nvSpPr>
        <p:spPr>
          <a:xfrm>
            <a:off x="7064280" y="33789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6" name="CustomShape 177"/>
          <p:cNvSpPr/>
          <p:nvPr/>
        </p:nvSpPr>
        <p:spPr>
          <a:xfrm>
            <a:off x="7110720" y="353124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7" name="CustomShape 178"/>
          <p:cNvSpPr/>
          <p:nvPr/>
        </p:nvSpPr>
        <p:spPr>
          <a:xfrm>
            <a:off x="7181640" y="36838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8" name="CustomShape 179"/>
          <p:cNvSpPr/>
          <p:nvPr/>
        </p:nvSpPr>
        <p:spPr>
          <a:xfrm>
            <a:off x="7334280" y="386064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09" name="CustomShape 180"/>
          <p:cNvSpPr/>
          <p:nvPr/>
        </p:nvSpPr>
        <p:spPr>
          <a:xfrm>
            <a:off x="6953760" y="36838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0" name="CustomShape 181"/>
          <p:cNvSpPr/>
          <p:nvPr/>
        </p:nvSpPr>
        <p:spPr>
          <a:xfrm>
            <a:off x="7000200" y="386064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1" name="CustomShape 182"/>
          <p:cNvSpPr/>
          <p:nvPr/>
        </p:nvSpPr>
        <p:spPr>
          <a:xfrm>
            <a:off x="7152840" y="40129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2" name="CustomShape 183"/>
          <p:cNvSpPr/>
          <p:nvPr/>
        </p:nvSpPr>
        <p:spPr>
          <a:xfrm>
            <a:off x="7370280" y="41817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3" name="CustomShape 184"/>
          <p:cNvSpPr/>
          <p:nvPr/>
        </p:nvSpPr>
        <p:spPr>
          <a:xfrm>
            <a:off x="6351120" y="317052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4" name="CustomShape 185"/>
          <p:cNvSpPr/>
          <p:nvPr/>
        </p:nvSpPr>
        <p:spPr>
          <a:xfrm>
            <a:off x="6503400" y="33228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5" name="CustomShape 186"/>
          <p:cNvSpPr/>
          <p:nvPr/>
        </p:nvSpPr>
        <p:spPr>
          <a:xfrm>
            <a:off x="6549840" y="343476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6" name="CustomShape 187"/>
          <p:cNvSpPr/>
          <p:nvPr/>
        </p:nvSpPr>
        <p:spPr>
          <a:xfrm>
            <a:off x="6702480" y="358704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7" name="CustomShape 188"/>
          <p:cNvSpPr/>
          <p:nvPr/>
        </p:nvSpPr>
        <p:spPr>
          <a:xfrm>
            <a:off x="6773400" y="383724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8" name="CustomShape 189"/>
          <p:cNvSpPr/>
          <p:nvPr/>
        </p:nvSpPr>
        <p:spPr>
          <a:xfrm>
            <a:off x="6966360" y="393264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19" name="CustomShape 190"/>
          <p:cNvSpPr/>
          <p:nvPr/>
        </p:nvSpPr>
        <p:spPr>
          <a:xfrm>
            <a:off x="7151400" y="40849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0" name="CustomShape 191"/>
          <p:cNvSpPr/>
          <p:nvPr/>
        </p:nvSpPr>
        <p:spPr>
          <a:xfrm>
            <a:off x="7263000" y="42537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1" name="CustomShape 192"/>
          <p:cNvSpPr/>
          <p:nvPr/>
        </p:nvSpPr>
        <p:spPr>
          <a:xfrm>
            <a:off x="7415640" y="438156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2" name="CustomShape 193"/>
          <p:cNvSpPr/>
          <p:nvPr/>
        </p:nvSpPr>
        <p:spPr>
          <a:xfrm>
            <a:off x="7567920" y="453384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3" name="CustomShape 194"/>
          <p:cNvSpPr/>
          <p:nvPr/>
        </p:nvSpPr>
        <p:spPr>
          <a:xfrm>
            <a:off x="6545520" y="3780000"/>
            <a:ext cx="56160" cy="56160"/>
          </a:xfrm>
          <a:prstGeom prst="ellipse">
            <a:avLst/>
          </a:prstGeom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4" name="CustomShape 195"/>
          <p:cNvSpPr/>
          <p:nvPr/>
        </p:nvSpPr>
        <p:spPr>
          <a:xfrm>
            <a:off x="6591960" y="391608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5" name="CustomShape 196"/>
          <p:cNvSpPr/>
          <p:nvPr/>
        </p:nvSpPr>
        <p:spPr>
          <a:xfrm>
            <a:off x="6744600" y="406872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6" name="CustomShape 197"/>
          <p:cNvSpPr/>
          <p:nvPr/>
        </p:nvSpPr>
        <p:spPr>
          <a:xfrm>
            <a:off x="6945840" y="4237200"/>
            <a:ext cx="56160" cy="56160"/>
          </a:xfrm>
          <a:prstGeom prst="ellipse">
            <a:avLst/>
          </a:prstGeom>
          <a:solidFill>
            <a:srgbClr val="CCFFCC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7" name="CustomShape 198"/>
          <p:cNvSpPr/>
          <p:nvPr/>
        </p:nvSpPr>
        <p:spPr>
          <a:xfrm>
            <a:off x="7187760" y="438156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8" name="CustomShape 199"/>
          <p:cNvSpPr/>
          <p:nvPr/>
        </p:nvSpPr>
        <p:spPr>
          <a:xfrm>
            <a:off x="7234200" y="453384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29" name="CustomShape 200"/>
          <p:cNvSpPr/>
          <p:nvPr/>
        </p:nvSpPr>
        <p:spPr>
          <a:xfrm>
            <a:off x="7403040" y="4669920"/>
            <a:ext cx="56160" cy="561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0" name="CustomShape 201"/>
          <p:cNvSpPr/>
          <p:nvPr/>
        </p:nvSpPr>
        <p:spPr>
          <a:xfrm>
            <a:off x="7224840" y="34092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1" name="CustomShape 202"/>
          <p:cNvSpPr/>
          <p:nvPr/>
        </p:nvSpPr>
        <p:spPr>
          <a:xfrm>
            <a:off x="7271280" y="35614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2" name="CustomShape 203"/>
          <p:cNvSpPr/>
          <p:nvPr/>
        </p:nvSpPr>
        <p:spPr>
          <a:xfrm>
            <a:off x="7342200" y="37141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3" name="CustomShape 204"/>
          <p:cNvSpPr/>
          <p:nvPr/>
        </p:nvSpPr>
        <p:spPr>
          <a:xfrm>
            <a:off x="7494840" y="38908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4" name="CustomShape 205"/>
          <p:cNvSpPr/>
          <p:nvPr/>
        </p:nvSpPr>
        <p:spPr>
          <a:xfrm>
            <a:off x="7114320" y="371412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5" name="CustomShape 206"/>
          <p:cNvSpPr/>
          <p:nvPr/>
        </p:nvSpPr>
        <p:spPr>
          <a:xfrm>
            <a:off x="7160760" y="389088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6" name="CustomShape 207"/>
          <p:cNvSpPr/>
          <p:nvPr/>
        </p:nvSpPr>
        <p:spPr>
          <a:xfrm>
            <a:off x="7313400" y="404316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7" name="CustomShape 208"/>
          <p:cNvSpPr/>
          <p:nvPr/>
        </p:nvSpPr>
        <p:spPr>
          <a:xfrm>
            <a:off x="7530840" y="4212000"/>
            <a:ext cx="56160" cy="56160"/>
          </a:xfrm>
          <a:prstGeom prst="ellipse">
            <a:avLst/>
          </a:prstGeom>
          <a:solidFill>
            <a:srgbClr val="3366F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8" name="CustomShape 209"/>
          <p:cNvSpPr/>
          <p:nvPr/>
        </p:nvSpPr>
        <p:spPr>
          <a:xfrm>
            <a:off x="4915080" y="221436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39" name="CustomShape 210"/>
          <p:cNvSpPr/>
          <p:nvPr/>
        </p:nvSpPr>
        <p:spPr>
          <a:xfrm>
            <a:off x="5873400" y="168300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0" name="CustomShape 211"/>
          <p:cNvSpPr/>
          <p:nvPr/>
        </p:nvSpPr>
        <p:spPr>
          <a:xfrm>
            <a:off x="5873400" y="273564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1" name="CustomShape 212"/>
          <p:cNvSpPr/>
          <p:nvPr/>
        </p:nvSpPr>
        <p:spPr>
          <a:xfrm>
            <a:off x="6833880" y="220392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2" name="CustomShape 213"/>
          <p:cNvSpPr/>
          <p:nvPr/>
        </p:nvSpPr>
        <p:spPr>
          <a:xfrm>
            <a:off x="5875560" y="379368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3" name="CustomShape 214"/>
          <p:cNvSpPr/>
          <p:nvPr/>
        </p:nvSpPr>
        <p:spPr>
          <a:xfrm>
            <a:off x="6833880" y="326232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4" name="CustomShape 215"/>
          <p:cNvSpPr/>
          <p:nvPr/>
        </p:nvSpPr>
        <p:spPr>
          <a:xfrm>
            <a:off x="6833880" y="4314960"/>
            <a:ext cx="1220400" cy="1051920"/>
          </a:xfrm>
          <a:prstGeom prst="hexagon">
            <a:avLst>
              <a:gd name="adj" fmla="val 25000"/>
              <a:gd name="vf" fmla="val 115470"/>
            </a:avLst>
          </a:prstGeom>
          <a:noFill/>
          <a:ln w="12600"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845" name="CustomShape 216"/>
          <p:cNvSpPr/>
          <p:nvPr/>
        </p:nvSpPr>
        <p:spPr>
          <a:xfrm>
            <a:off x="637200" y="5958720"/>
            <a:ext cx="19868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 = LSOA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6" name="CustomShape 217"/>
          <p:cNvSpPr/>
          <p:nvPr/>
        </p:nvSpPr>
        <p:spPr>
          <a:xfrm>
            <a:off x="549720" y="5589360"/>
            <a:ext cx="1799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Points = Crimes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Overlays / Intersection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Many types, often depends on data type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gContains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wholly within (pts &amp; polys)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gOverlaps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overlaps (not necessarily completely within) (poly &amp; poly)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9487" y="1178640"/>
            <a:ext cx="8704306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11:00am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What is GIS &amp; R?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12:00pm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Classification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30pm 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 12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:30pm 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b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b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- 1:45pm – Recap and Making Maps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487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5" name="CustomShape 2"/>
          <p:cNvSpPr/>
          <p:nvPr/>
        </p:nvSpPr>
        <p:spPr>
          <a:xfrm>
            <a:off x="457200" y="1178640"/>
            <a:ext cx="8228880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11:45am - 12:30pm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Prac. 2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CustomShape 1"/>
          <p:cNvSpPr/>
          <p:nvPr/>
        </p:nvSpPr>
        <p:spPr>
          <a:xfrm>
            <a:off x="457200" y="1050840"/>
            <a:ext cx="8228880" cy="507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your own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 it in to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Join it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Look at the attribute data 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head(LSOA@data)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Map it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Or download and map some data from </a:t>
            </a:r>
            <a:r>
              <a:rPr lang="en-GB" sz="3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  <a:hlinkClick r:id="rId2"/>
              </a:rPr>
              <a:t>http://data.cdrc.ac.uk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Courier New"/>
              </a:rPr>
              <a:t>I will come around on a 1-to-1 basis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Libraries..		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maptools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rgdal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writeSpatialShape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and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writeOGR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 functions that perform similar jobs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Very common situation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Just be aware that this may happen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and remember that there are inconsistencies!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icture 1"/>
          <p:cNvPicPr/>
          <p:nvPr/>
        </p:nvPicPr>
        <p:blipFill>
          <a:blip r:embed="rId2"/>
          <a:stretch/>
        </p:blipFill>
        <p:spPr>
          <a:xfrm>
            <a:off x="4093200" y="357480"/>
            <a:ext cx="5050080" cy="6114600"/>
          </a:xfrm>
          <a:prstGeom prst="rect">
            <a:avLst/>
          </a:prstGeom>
          <a:ln>
            <a:noFill/>
          </a:ln>
        </p:spPr>
      </p:pic>
      <p:sp>
        <p:nvSpPr>
          <p:cNvPr id="245" name="CustomShape 1"/>
          <p:cNvSpPr/>
          <p:nvPr/>
        </p:nvSpPr>
        <p:spPr>
          <a:xfrm>
            <a:off x="4491720" y="478440"/>
            <a:ext cx="16164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5"/>
          <p:cNvPicPr/>
          <p:nvPr/>
        </p:nvPicPr>
        <p:blipFill>
          <a:blip r:embed="rId3"/>
          <a:srcRect l="11588"/>
          <a:stretch/>
        </p:blipFill>
        <p:spPr>
          <a:xfrm>
            <a:off x="0" y="254520"/>
            <a:ext cx="4482720" cy="641304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192240" y="432360"/>
            <a:ext cx="95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Married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3146400" y="5400"/>
            <a:ext cx="2140200" cy="45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Census 2011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4"/>
          <p:cNvSpPr/>
          <p:nvPr/>
        </p:nvSpPr>
        <p:spPr>
          <a:xfrm>
            <a:off x="0" y="6539400"/>
            <a:ext cx="89661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http://www.alex-singleton.com/r/2014/02/05/2011-census-open-atlas-project-version-two/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 Examples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3" name="CustomShape 2"/>
          <p:cNvSpPr/>
          <p:nvPr/>
        </p:nvSpPr>
        <p:spPr>
          <a:xfrm>
            <a:off x="457200" y="1375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Interpolation (points to surface)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Distance weighting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Autocorrelation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– Getis Ord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Geographically Weighted Regression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 Brunsdon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– Geodemographics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 level modelling – space/distance/zone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5" name="CustomShape 2"/>
          <p:cNvSpPr/>
          <p:nvPr/>
        </p:nvSpPr>
        <p:spPr>
          <a:xfrm>
            <a:off x="457200" y="1600200"/>
            <a:ext cx="473436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 Introduction to R for Spatial Analysis and Mapping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Chris Brunsdon, Lex Comber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6" name="Picture 4"/>
          <p:cNvPicPr/>
          <p:nvPr/>
        </p:nvPicPr>
        <p:blipFill>
          <a:blip r:embed="rId2"/>
          <a:stretch/>
        </p:blipFill>
        <p:spPr>
          <a:xfrm>
            <a:off x="5587920" y="1693440"/>
            <a:ext cx="2915280" cy="415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Pros and Cons -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8" name="CustomShape 2"/>
          <p:cNvSpPr/>
          <p:nvPr/>
        </p:nvSpPr>
        <p:spPr>
          <a:xfrm>
            <a:off x="457200" y="1239120"/>
            <a:ext cx="8228880" cy="488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scriptable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easily repeatable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custom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scripts sharable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+ easily customizable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steeper learning curve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command line driven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more work to generate a specific map, but easily repeatable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9" name="Picture 5"/>
          <p:cNvPicPr/>
          <p:nvPr/>
        </p:nvPicPr>
        <p:blipFill>
          <a:blip r:embed="rId2"/>
          <a:stretch/>
        </p:blipFill>
        <p:spPr>
          <a:xfrm>
            <a:off x="6667920" y="1433160"/>
            <a:ext cx="1540800" cy="11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ArcGIS, QGIS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1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 one to use?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is possible in all software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is easier in some than others!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Whichever you find easiest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QGIS/ArcGIS quickly visualizing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large data sets / reproducible &amp; repetitive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silver bullet…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Common Problems in Mapping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3" name="CustomShape 2"/>
          <p:cNvSpPr/>
          <p:nvPr/>
        </p:nvSpPr>
        <p:spPr>
          <a:xfrm>
            <a:off x="457200" y="1148760"/>
            <a:ext cx="8228880" cy="4976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availability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Google, other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Losing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Saving, backups, testing backups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 feature not working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Restart and try again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Google, Stack Exchange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(http://www.stackexchange.com/)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I do x in y?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Google, colleagues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74" name="Picture 3"/>
          <p:cNvPicPr/>
          <p:nvPr/>
        </p:nvPicPr>
        <p:blipFill>
          <a:blip r:embed="rId2"/>
          <a:stretch/>
        </p:blipFill>
        <p:spPr>
          <a:xfrm>
            <a:off x="5021640" y="1334160"/>
            <a:ext cx="3457440" cy="101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Feedback is really important for 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 email / phone / in person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Unused Slides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 data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Spatial*DataFrame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Shapefiles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SpatiaLite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Reading Personal &amp; File Geodatabases is possible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Writing is not (easily) possible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RStudio Server can be useful for very large datasets (&gt; multiple tens GB RAM)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1" name="Picture 8"/>
          <p:cNvPicPr/>
          <p:nvPr/>
        </p:nvPicPr>
        <p:blipFill>
          <a:blip r:embed="rId2"/>
          <a:stretch/>
        </p:blipFill>
        <p:spPr>
          <a:xfrm>
            <a:off x="1854360" y="0"/>
            <a:ext cx="5419080" cy="685728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0" y="6577920"/>
            <a:ext cx="914328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http://pvanb.wordpress.com/2012/05/09/poverty-maps-on-harvestchoice/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CDRC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ESRC, </a:t>
            </a:r>
            <a:r>
              <a:rPr lang="en-GB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Getting more Information from Retail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Outreach – Stakeholder Users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Engagement – PhD / MSc / Training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and Services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Open, Safeguarded, Controlled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3"/>
          <p:cNvPicPr/>
          <p:nvPr/>
        </p:nvPicPr>
        <p:blipFill>
          <a:blip r:embed="rId2"/>
          <a:stretch/>
        </p:blipFill>
        <p:spPr>
          <a:xfrm>
            <a:off x="251640" y="332640"/>
            <a:ext cx="2951640" cy="885240"/>
          </a:xfrm>
          <a:prstGeom prst="rect">
            <a:avLst/>
          </a:prstGeom>
          <a:ln>
            <a:noFill/>
          </a:ln>
        </p:spPr>
      </p:pic>
      <p:pic>
        <p:nvPicPr>
          <p:cNvPr id="256" name="leeds_logo.pdf"/>
          <p:cNvPicPr/>
          <p:nvPr/>
        </p:nvPicPr>
        <p:blipFill>
          <a:blip r:embed="rId3"/>
          <a:stretch/>
        </p:blipFill>
        <p:spPr>
          <a:xfrm>
            <a:off x="2992680" y="2383920"/>
            <a:ext cx="2059920" cy="597600"/>
          </a:xfrm>
          <a:prstGeom prst="rect">
            <a:avLst/>
          </a:prstGeom>
          <a:ln w="12600">
            <a:noFill/>
          </a:ln>
        </p:spPr>
      </p:pic>
      <p:pic>
        <p:nvPicPr>
          <p:cNvPr id="257" name="LVP_UNI_LOGO_CMYK1.pdf"/>
          <p:cNvPicPr/>
          <p:nvPr/>
        </p:nvPicPr>
        <p:blipFill>
          <a:blip r:embed="rId4"/>
          <a:stretch/>
        </p:blipFill>
        <p:spPr>
          <a:xfrm>
            <a:off x="281160" y="2474640"/>
            <a:ext cx="2460240" cy="571320"/>
          </a:xfrm>
          <a:prstGeom prst="rect">
            <a:avLst/>
          </a:prstGeom>
          <a:ln w="12600">
            <a:noFill/>
          </a:ln>
        </p:spPr>
      </p:pic>
      <p:pic>
        <p:nvPicPr>
          <p:cNvPr id="258" name="ox_brand_cmyk_pos.pdf"/>
          <p:cNvPicPr/>
          <p:nvPr/>
        </p:nvPicPr>
        <p:blipFill>
          <a:blip r:embed="rId5"/>
          <a:stretch/>
        </p:blipFill>
        <p:spPr>
          <a:xfrm>
            <a:off x="5460840" y="2320560"/>
            <a:ext cx="723960" cy="723960"/>
          </a:xfrm>
          <a:prstGeom prst="rect">
            <a:avLst/>
          </a:prstGeom>
          <a:ln w="12600">
            <a:noFill/>
          </a:ln>
        </p:spPr>
      </p:pic>
      <p:pic>
        <p:nvPicPr>
          <p:cNvPr id="259" name="pasted-image.jpg"/>
          <p:cNvPicPr/>
          <p:nvPr/>
        </p:nvPicPr>
        <p:blipFill>
          <a:blip r:embed="rId6"/>
          <a:stretch/>
        </p:blipFill>
        <p:spPr>
          <a:xfrm>
            <a:off x="6431040" y="2349360"/>
            <a:ext cx="2255040" cy="6663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4119840" y="957240"/>
            <a:ext cx="484380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Open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6"/>
          <p:cNvPicPr/>
          <p:nvPr/>
        </p:nvPicPr>
        <p:blipFill>
          <a:blip r:embed="rId2"/>
          <a:stretch/>
        </p:blipFill>
        <p:spPr>
          <a:xfrm>
            <a:off x="251640" y="332640"/>
            <a:ext cx="2951640" cy="885240"/>
          </a:xfrm>
          <a:prstGeom prst="rect">
            <a:avLst/>
          </a:prstGeom>
          <a:ln>
            <a:noFill/>
          </a:ln>
        </p:spPr>
      </p:pic>
      <p:pic>
        <p:nvPicPr>
          <p:cNvPr id="262" name="Picture 22"/>
          <p:cNvPicPr/>
          <p:nvPr/>
        </p:nvPicPr>
        <p:blipFill>
          <a:blip r:embed="rId3"/>
          <a:stretch/>
        </p:blipFill>
        <p:spPr>
          <a:xfrm>
            <a:off x="8193600" y="1418760"/>
            <a:ext cx="615600" cy="615600"/>
          </a:xfrm>
          <a:prstGeom prst="rect">
            <a:avLst/>
          </a:prstGeom>
          <a:ln>
            <a:noFill/>
          </a:ln>
        </p:spPr>
      </p:pic>
      <p:pic>
        <p:nvPicPr>
          <p:cNvPr id="263" name="Picture 1"/>
          <p:cNvPicPr/>
          <p:nvPr/>
        </p:nvPicPr>
        <p:blipFill>
          <a:blip r:embed="rId4"/>
          <a:srcRect b="5559"/>
          <a:stretch/>
        </p:blipFill>
        <p:spPr>
          <a:xfrm>
            <a:off x="251640" y="2209680"/>
            <a:ext cx="4253760" cy="31424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253880" y="5522760"/>
            <a:ext cx="265536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data.cdrc.ac.uk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5" name="Picture 2"/>
          <p:cNvPicPr/>
          <p:nvPr/>
        </p:nvPicPr>
        <p:blipFill>
          <a:blip r:embed="rId5"/>
          <a:stretch/>
        </p:blipFill>
        <p:spPr>
          <a:xfrm>
            <a:off x="4788000" y="2209680"/>
            <a:ext cx="4096800" cy="3123000"/>
          </a:xfrm>
          <a:prstGeom prst="rect">
            <a:avLst/>
          </a:prstGeom>
          <a:ln>
            <a:noFill/>
          </a:ln>
        </p:spPr>
      </p:pic>
      <p:sp>
        <p:nvSpPr>
          <p:cNvPr id="266" name="CustomShape 3"/>
          <p:cNvSpPr/>
          <p:nvPr/>
        </p:nvSpPr>
        <p:spPr>
          <a:xfrm>
            <a:off x="5609520" y="5508000"/>
            <a:ext cx="279792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2400" b="0" strike="noStrike" spc="-1">
                <a:solidFill>
                  <a:srgbClr val="5B6770"/>
                </a:solidFill>
                <a:uFill>
                  <a:solidFill>
                    <a:srgbClr val="FFFFFF"/>
                  </a:solidFill>
                </a:uFill>
                <a:latin typeface="Verdana"/>
                <a:ea typeface="Verdana"/>
              </a:rPr>
              <a:t>maps.cdrc.ac.uk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2315880" y="274680"/>
            <a:ext cx="63702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CDRC Services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ADRN-E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Administrative Data Research Network (ADRN) established by ESRC 2014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One centre in each UK country – Administrative Data Research Centre for England (ADRC-E)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Collaboration between Southampton/Bloomsbury/Office for National Statistics (ONS)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/>
        </p:blipFill>
        <p:spPr>
          <a:xfrm>
            <a:off x="412560" y="274680"/>
            <a:ext cx="2580120" cy="1034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638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Administrative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Data collected by government for routine administrative purposes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e.g. health, education, crime, benefits,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Many key policy-related research questions unlocked by potential linked administrative data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Access arrangements complex, requiring regulation, training, secure access environments, etc.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563880" y="5811920"/>
            <a:ext cx="2580120" cy="1034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1025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563880" y="5811920"/>
            <a:ext cx="2580120" cy="103464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9144000" cy="702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2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6563880" y="5811920"/>
            <a:ext cx="2580120" cy="1034640"/>
          </a:xfrm>
          <a:prstGeom prst="rect">
            <a:avLst/>
          </a:prstGeom>
          <a:ln>
            <a:noFill/>
          </a:ln>
        </p:spPr>
      </p:pic>
      <p:sp>
        <p:nvSpPr>
          <p:cNvPr id="7" name="CustomShape 2"/>
          <p:cNvSpPr/>
          <p:nvPr/>
        </p:nvSpPr>
        <p:spPr>
          <a:xfrm>
            <a:off x="609600" y="1569360"/>
            <a:ext cx="8228880" cy="470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Secure laboratory infrastructure for analysis of de-identified linked administrative data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Research programme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Substantive and methodological projects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Services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Support for approved ADRN projects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Training and outreach – including today’s course!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32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8" name="CustomShape 1"/>
          <p:cNvSpPr/>
          <p:nvPr/>
        </p:nvSpPr>
        <p:spPr>
          <a:xfrm>
            <a:off x="609600" y="4270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 dirty="0" smtClean="0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ADRN-E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415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9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719960" y="2784960"/>
            <a:ext cx="1744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Dr Nick Bearman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@nickbearmanuk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4724280" y="3147480"/>
            <a:ext cx="387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Line 3"/>
          <p:cNvSpPr/>
          <p:nvPr/>
        </p:nvSpPr>
        <p:spPr>
          <a:xfrm flipH="1">
            <a:off x="4623120" y="2779200"/>
            <a:ext cx="1440" cy="792000"/>
          </a:xfrm>
          <a:prstGeom prst="line">
            <a:avLst/>
          </a:prstGeom>
          <a:ln w="34920">
            <a:solidFill>
              <a:schemeClr val="bg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694800" y="2778120"/>
            <a:ext cx="38275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Tues </a:t>
            </a:r>
            <a:r>
              <a:rPr lang="en-GB" sz="1800" b="1" strike="noStrike" spc="-1" dirty="0" smtClean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14</a:t>
            </a:r>
            <a:r>
              <a:rPr lang="en-GB" b="1" spc="-1" baseline="101000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lang="en-GB" sz="1800" b="1" strike="noStrike" spc="-1" dirty="0" smtClean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Feb </a:t>
            </a:r>
            <a:r>
              <a:rPr lang="en-GB" sz="1800" b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2017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10:00am – </a:t>
            </a:r>
            <a:r>
              <a:rPr lang="en-GB" sz="1800" b="1" strike="noStrike" spc="-1" dirty="0" smtClean="0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4:00pm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5"/>
          <p:cNvSpPr/>
          <p:nvPr/>
        </p:nvSpPr>
        <p:spPr>
          <a:xfrm>
            <a:off x="504000" y="1161360"/>
            <a:ext cx="8221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3600" b="1" strike="noStrike" spc="-1">
                <a:solidFill>
                  <a:srgbClr val="F2F2F2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Introduction to Spatial Data &amp; 
Using R for Spatial 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432000" y="5101040"/>
            <a:ext cx="2580120" cy="1034640"/>
          </a:xfrm>
          <a:prstGeom prst="rect">
            <a:avLst/>
          </a:prstGeom>
          <a:ln>
            <a:noFill/>
          </a:ln>
        </p:spPr>
      </p:pic>
      <p:pic>
        <p:nvPicPr>
          <p:cNvPr id="208" name="Picture 207"/>
          <p:cNvPicPr/>
          <p:nvPr/>
        </p:nvPicPr>
        <p:blipFill>
          <a:blip r:embed="rId3"/>
          <a:stretch/>
        </p:blipFill>
        <p:spPr>
          <a:xfrm>
            <a:off x="3412080" y="5082840"/>
            <a:ext cx="2059920" cy="1037160"/>
          </a:xfrm>
          <a:prstGeom prst="rect">
            <a:avLst/>
          </a:prstGeom>
          <a:ln>
            <a:noFill/>
          </a:ln>
        </p:spPr>
      </p:pic>
      <p:pic>
        <p:nvPicPr>
          <p:cNvPr id="209" name="Picture 208"/>
          <p:cNvPicPr/>
          <p:nvPr/>
        </p:nvPicPr>
        <p:blipFill>
          <a:blip r:embed="rId4"/>
          <a:stretch/>
        </p:blipFill>
        <p:spPr>
          <a:xfrm>
            <a:off x="5832000" y="5181840"/>
            <a:ext cx="3011760" cy="93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Command line driven, rather than GUI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Disadvantages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Remembering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78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glossary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Steeper learning curve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3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pic>
        <p:nvPicPr>
          <p:cNvPr id="271" name="Picture 4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pic>
        <p:nvPicPr>
          <p:cNvPr id="272" name="Picture 5"/>
          <p:cNvPicPr/>
          <p:nvPr/>
        </p:nvPicPr>
        <p:blipFill>
          <a:blip r:embed="rId4"/>
          <a:srcRect r="38741"/>
          <a:stretch/>
        </p:blipFill>
        <p:spPr>
          <a:xfrm>
            <a:off x="5814720" y="2438280"/>
            <a:ext cx="3328560" cy="419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Advantages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Easy to record what you did and repeat specific pieces of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Lots of reproducible examples on the web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Easily scriptable.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134,567 maps? easy!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2011 Census Open Atlas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14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http://www.alex-singleton.com/r/2014/02/05/2011-census-open-atlas-project-version-two/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Picture 3"/>
          <p:cNvPicPr/>
          <p:nvPr/>
        </p:nvPicPr>
        <p:blipFill>
          <a:blip r:embed="rId3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pic>
        <p:nvPicPr>
          <p:cNvPr id="276" name="Picture 4"/>
          <p:cNvPicPr/>
          <p:nvPr/>
        </p:nvPicPr>
        <p:blipFill>
          <a:blip r:embed="rId4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1"/>
          <p:cNvPicPr/>
          <p:nvPr/>
        </p:nvPicPr>
        <p:blipFill>
          <a:blip r:embed="rId2"/>
          <a:stretch/>
        </p:blipFill>
        <p:spPr>
          <a:xfrm>
            <a:off x="5185800" y="1319040"/>
            <a:ext cx="3326760" cy="4753080"/>
          </a:xfrm>
          <a:prstGeom prst="rect">
            <a:avLst/>
          </a:prstGeom>
          <a:ln>
            <a:noFill/>
          </a:ln>
        </p:spPr>
      </p:pic>
      <p:pic>
        <p:nvPicPr>
          <p:cNvPr id="278" name="Picture 2"/>
          <p:cNvPicPr/>
          <p:nvPr/>
        </p:nvPicPr>
        <p:blipFill>
          <a:blip r:embed="rId3"/>
          <a:stretch/>
        </p:blipFill>
        <p:spPr>
          <a:xfrm>
            <a:off x="457200" y="1183680"/>
            <a:ext cx="4031640" cy="5362560"/>
          </a:xfrm>
          <a:prstGeom prst="rect">
            <a:avLst/>
          </a:prstGeom>
          <a:ln>
            <a:noFill/>
          </a:ln>
        </p:spPr>
      </p:pic>
      <p:sp>
        <p:nvSpPr>
          <p:cNvPr id="27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in Action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483840" y="6488640"/>
            <a:ext cx="4236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Economically active – Full-time students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Picture 1"/>
          <p:cNvPicPr/>
          <p:nvPr/>
        </p:nvPicPr>
        <p:blipFill>
          <a:blip r:embed="rId2"/>
          <a:stretch/>
        </p:blipFill>
        <p:spPr>
          <a:xfrm>
            <a:off x="4093200" y="357480"/>
            <a:ext cx="5050080" cy="6114600"/>
          </a:xfrm>
          <a:prstGeom prst="rect">
            <a:avLst/>
          </a:prstGeom>
          <a:ln>
            <a:noFill/>
          </a:ln>
        </p:spPr>
      </p:pic>
      <p:pic>
        <p:nvPicPr>
          <p:cNvPr id="282" name="Picture 2"/>
          <p:cNvPicPr/>
          <p:nvPr/>
        </p:nvPicPr>
        <p:blipFill>
          <a:blip r:embed="rId3"/>
          <a:srcRect r="10039"/>
          <a:stretch/>
        </p:blipFill>
        <p:spPr>
          <a:xfrm>
            <a:off x="0" y="357480"/>
            <a:ext cx="4499640" cy="6114600"/>
          </a:xfrm>
          <a:prstGeom prst="rect">
            <a:avLst/>
          </a:prstGeom>
          <a:ln>
            <a:noFill/>
          </a:ln>
        </p:spPr>
      </p:pic>
      <p:sp>
        <p:nvSpPr>
          <p:cNvPr id="283" name="CustomShape 1"/>
          <p:cNvSpPr/>
          <p:nvPr/>
        </p:nvSpPr>
        <p:spPr>
          <a:xfrm>
            <a:off x="1325160" y="6488640"/>
            <a:ext cx="261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18 to 19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2"/>
          <p:cNvSpPr/>
          <p:nvPr/>
        </p:nvSpPr>
        <p:spPr>
          <a:xfrm>
            <a:off x="5658840" y="6483600"/>
            <a:ext cx="2617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structure – 20 to 24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Picture 2"/>
          <p:cNvPicPr/>
          <p:nvPr/>
        </p:nvPicPr>
        <p:blipFill>
          <a:blip r:embed="rId2"/>
          <a:srcRect l="11588"/>
          <a:stretch/>
        </p:blipFill>
        <p:spPr>
          <a:xfrm>
            <a:off x="4660560" y="259560"/>
            <a:ext cx="4482720" cy="6413040"/>
          </a:xfrm>
          <a:prstGeom prst="rect">
            <a:avLst/>
          </a:prstGeom>
          <a:ln>
            <a:noFill/>
          </a:ln>
        </p:spPr>
      </p:pic>
      <p:pic>
        <p:nvPicPr>
          <p:cNvPr id="286" name="Picture 3"/>
          <p:cNvPicPr/>
          <p:nvPr/>
        </p:nvPicPr>
        <p:blipFill>
          <a:blip r:embed="rId3"/>
          <a:srcRect r="11303"/>
          <a:stretch/>
        </p:blipFill>
        <p:spPr>
          <a:xfrm>
            <a:off x="0" y="259560"/>
            <a:ext cx="4659840" cy="6597720"/>
          </a:xfrm>
          <a:prstGeom prst="rect">
            <a:avLst/>
          </a:prstGeom>
          <a:ln>
            <a:noFill/>
          </a:ln>
        </p:spPr>
      </p:pic>
      <p:sp>
        <p:nvSpPr>
          <p:cNvPr id="287" name="CustomShape 1"/>
          <p:cNvSpPr/>
          <p:nvPr/>
        </p:nvSpPr>
        <p:spPr>
          <a:xfrm>
            <a:off x="2250360" y="6464520"/>
            <a:ext cx="813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Single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6264000" y="6488640"/>
            <a:ext cx="953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Married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1"/>
          <p:cNvPicPr/>
          <p:nvPr/>
        </p:nvPicPr>
        <p:blipFill>
          <a:blip r:embed="rId2"/>
          <a:srcRect l="11687"/>
          <a:stretch/>
        </p:blipFill>
        <p:spPr>
          <a:xfrm>
            <a:off x="0" y="0"/>
            <a:ext cx="4846320" cy="6857280"/>
          </a:xfrm>
          <a:prstGeom prst="rect">
            <a:avLst/>
          </a:prstGeom>
          <a:ln>
            <a:noFill/>
          </a:ln>
        </p:spPr>
      </p:pic>
      <p:pic>
        <p:nvPicPr>
          <p:cNvPr id="290" name="Picture 2"/>
          <p:cNvPicPr/>
          <p:nvPr/>
        </p:nvPicPr>
        <p:blipFill>
          <a:blip r:embed="rId3"/>
          <a:srcRect l="11701" r="11260"/>
          <a:stretch/>
        </p:blipFill>
        <p:spPr>
          <a:xfrm>
            <a:off x="4705200" y="0"/>
            <a:ext cx="4438080" cy="6857280"/>
          </a:xfrm>
          <a:prstGeom prst="rect">
            <a:avLst/>
          </a:prstGeom>
          <a:ln>
            <a:noFill/>
          </a:ln>
        </p:spPr>
      </p:pic>
      <p:sp>
        <p:nvSpPr>
          <p:cNvPr id="291" name="CustomShape 1"/>
          <p:cNvSpPr/>
          <p:nvPr/>
        </p:nvSpPr>
        <p:spPr>
          <a:xfrm>
            <a:off x="1165320" y="6488640"/>
            <a:ext cx="211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Ethnic group: white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as a 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3" name="Picture 3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pic>
        <p:nvPicPr>
          <p:cNvPr id="294" name="Picture 4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pic>
        <p:nvPicPr>
          <p:cNvPr id="295" name="Picture 5"/>
          <p:cNvPicPr/>
          <p:nvPr/>
        </p:nvPicPr>
        <p:blipFill>
          <a:blip r:embed="rId4"/>
          <a:srcRect t="9467"/>
          <a:stretch/>
        </p:blipFill>
        <p:spPr>
          <a:xfrm>
            <a:off x="-273960" y="0"/>
            <a:ext cx="9716400" cy="7223760"/>
          </a:xfrm>
          <a:prstGeom prst="rect">
            <a:avLst/>
          </a:prstGeom>
          <a:ln>
            <a:noFill/>
          </a:ln>
        </p:spPr>
      </p:pic>
      <p:sp>
        <p:nvSpPr>
          <p:cNvPr id="296" name="CustomShape 2"/>
          <p:cNvSpPr/>
          <p:nvPr/>
        </p:nvSpPr>
        <p:spPr>
          <a:xfrm>
            <a:off x="3557520" y="274680"/>
            <a:ext cx="2302200" cy="577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Topography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2786040" y="5733000"/>
            <a:ext cx="36050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http://topography.geotheory.co.uk/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Other GIS software?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9" name="Picture 3"/>
          <p:cNvPicPr/>
          <p:nvPr/>
        </p:nvPicPr>
        <p:blipFill>
          <a:blip r:embed="rId2"/>
          <a:stretch/>
        </p:blipFill>
        <p:spPr>
          <a:xfrm>
            <a:off x="6665760" y="1558800"/>
            <a:ext cx="2097720" cy="895320"/>
          </a:xfrm>
          <a:prstGeom prst="rect">
            <a:avLst/>
          </a:prstGeom>
          <a:ln>
            <a:noFill/>
          </a:ln>
        </p:spPr>
      </p:pic>
      <p:pic>
        <p:nvPicPr>
          <p:cNvPr id="300" name="Picture 4"/>
          <p:cNvPicPr/>
          <p:nvPr/>
        </p:nvPicPr>
        <p:blipFill>
          <a:blip r:embed="rId3"/>
          <a:stretch/>
        </p:blipFill>
        <p:spPr>
          <a:xfrm>
            <a:off x="2405880" y="1384560"/>
            <a:ext cx="2282760" cy="1261800"/>
          </a:xfrm>
          <a:prstGeom prst="rect">
            <a:avLst/>
          </a:prstGeom>
          <a:ln>
            <a:noFill/>
          </a:ln>
        </p:spPr>
      </p:pic>
      <p:pic>
        <p:nvPicPr>
          <p:cNvPr id="301" name="Picture 5"/>
          <p:cNvPicPr/>
          <p:nvPr/>
        </p:nvPicPr>
        <p:blipFill>
          <a:blip r:embed="rId4"/>
          <a:stretch/>
        </p:blipFill>
        <p:spPr>
          <a:xfrm>
            <a:off x="4926240" y="1344600"/>
            <a:ext cx="1660680" cy="1334880"/>
          </a:xfrm>
          <a:prstGeom prst="rect">
            <a:avLst/>
          </a:prstGeom>
          <a:ln>
            <a:noFill/>
          </a:ln>
        </p:spPr>
      </p:pic>
      <p:pic>
        <p:nvPicPr>
          <p:cNvPr id="302" name="Picture 6"/>
          <p:cNvPicPr/>
          <p:nvPr/>
        </p:nvPicPr>
        <p:blipFill>
          <a:blip r:embed="rId5"/>
          <a:stretch/>
        </p:blipFill>
        <p:spPr>
          <a:xfrm>
            <a:off x="457200" y="1464120"/>
            <a:ext cx="1540800" cy="1164240"/>
          </a:xfrm>
          <a:prstGeom prst="rect">
            <a:avLst/>
          </a:prstGeom>
          <a:ln>
            <a:noFill/>
          </a:ln>
        </p:spPr>
      </p:pic>
      <p:sp>
        <p:nvSpPr>
          <p:cNvPr id="303" name="CustomShape 2"/>
          <p:cNvSpPr/>
          <p:nvPr/>
        </p:nvSpPr>
        <p:spPr>
          <a:xfrm>
            <a:off x="457200" y="3112560"/>
            <a:ext cx="8228880" cy="301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is very different to ArcGIS, but can do many of the same operations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is free (as is QGIS)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is increasingly popular in academic sector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All can be useful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Projections and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457200" y="1957680"/>
            <a:ext cx="8382240" cy="13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has heard of these?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they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3"/>
          <p:cNvSpPr/>
          <p:nvPr/>
        </p:nvSpPr>
        <p:spPr>
          <a:xfrm>
            <a:off x="457200" y="3432960"/>
            <a:ext cx="8228880" cy="22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Latitude and Longitude (WGS 1984)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52°N 37’ 30.32’’ (52.6250)	1°E 14’ 2.05’’ (1.2339)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British National Grid (Eastings &amp; 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Easting: 619301	Northing: 307416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06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2"/>
          <p:cNvSpPr/>
          <p:nvPr/>
        </p:nvSpPr>
        <p:spPr>
          <a:xfrm>
            <a:off x="457200" y="12038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 – going from a sphere to a flat surface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4053960" y="3017520"/>
            <a:ext cx="1249560" cy="4464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0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5821560" y="2162160"/>
            <a:ext cx="3059280" cy="2604240"/>
          </a:xfrm>
          <a:prstGeom prst="rect">
            <a:avLst/>
          </a:prstGeom>
          <a:ln>
            <a:noFill/>
          </a:ln>
        </p:spPr>
      </p:pic>
      <p:pic>
        <p:nvPicPr>
          <p:cNvPr id="311" name="Picture 3"/>
          <p:cNvPicPr/>
          <p:nvPr/>
        </p:nvPicPr>
        <p:blipFill>
          <a:blip r:embed="rId3"/>
          <a:stretch/>
        </p:blipFill>
        <p:spPr>
          <a:xfrm>
            <a:off x="697680" y="1980360"/>
            <a:ext cx="2820960" cy="282096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0" y="6427080"/>
            <a:ext cx="457128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http://www.primap.com/wsen/Maps/MapCollection/WorldMaps/Globe-(Europe-centered)-Vegetation-4000x4000.html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21190"/>
            <a:ext cx="8229600" cy="4904973"/>
          </a:xfrm>
        </p:spPr>
        <p:txBody>
          <a:bodyPr/>
          <a:lstStyle/>
          <a:p>
            <a:r>
              <a:rPr lang="en-US" dirty="0" smtClean="0"/>
              <a:t>Introductions</a:t>
            </a:r>
          </a:p>
          <a:p>
            <a:pPr lvl="1"/>
            <a:r>
              <a:rPr lang="en-US" dirty="0" smtClean="0"/>
              <a:t>Who are you?</a:t>
            </a:r>
          </a:p>
          <a:p>
            <a:pPr lvl="1"/>
            <a:r>
              <a:rPr lang="en-US" dirty="0" smtClean="0"/>
              <a:t>What GIS have you used before?</a:t>
            </a:r>
          </a:p>
          <a:p>
            <a:pPr lvl="1"/>
            <a:r>
              <a:rPr lang="en-US" dirty="0" smtClean="0"/>
              <a:t>What do you want from the course?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435912" y="63495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  <a:latin typeface="Arial"/>
            </a:endParaRPr>
          </a:p>
        </p:txBody>
      </p:sp>
      <p:pic>
        <p:nvPicPr>
          <p:cNvPr id="8" name="Picture 1"/>
          <p:cNvPicPr/>
          <p:nvPr/>
        </p:nvPicPr>
        <p:blipFill>
          <a:blip r:embed="rId2"/>
          <a:stretch/>
        </p:blipFill>
        <p:spPr>
          <a:xfrm>
            <a:off x="5471506" y="3637738"/>
            <a:ext cx="3640814" cy="32195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0503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4" name="Picture 2"/>
          <p:cNvPicPr/>
          <p:nvPr/>
        </p:nvPicPr>
        <p:blipFill>
          <a:blip r:embed="rId2"/>
          <a:stretch/>
        </p:blipFill>
        <p:spPr>
          <a:xfrm>
            <a:off x="5187960" y="1809360"/>
            <a:ext cx="3355200" cy="228312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4083840" y="6455520"/>
            <a:ext cx="5059440" cy="4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http://krygier.owu.edu/krygier_html/geog_353/geog_353_lo/geog_353_lo05.html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6" name="Picture 6"/>
          <p:cNvPicPr/>
          <p:nvPr/>
        </p:nvPicPr>
        <p:blipFill>
          <a:blip r:embed="rId3"/>
          <a:stretch/>
        </p:blipFill>
        <p:spPr>
          <a:xfrm>
            <a:off x="331920" y="1912320"/>
            <a:ext cx="2907360" cy="2180160"/>
          </a:xfrm>
          <a:prstGeom prst="rect">
            <a:avLst/>
          </a:prstGeom>
          <a:ln>
            <a:noFill/>
          </a:ln>
        </p:spPr>
      </p:pic>
      <p:sp>
        <p:nvSpPr>
          <p:cNvPr id="317" name="CustomShape 3"/>
          <p:cNvSpPr/>
          <p:nvPr/>
        </p:nvSpPr>
        <p:spPr>
          <a:xfrm>
            <a:off x="11880" y="6594120"/>
            <a:ext cx="4571280" cy="25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1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http://www.hdwallpapersos.com/orange-fruit-hd-wallpapers.html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3588840" y="2793960"/>
            <a:ext cx="1249560" cy="4464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9" name="CustomShape 5"/>
          <p:cNvSpPr/>
          <p:nvPr/>
        </p:nvSpPr>
        <p:spPr>
          <a:xfrm>
            <a:off x="457200" y="12038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 – going from a sphere to a flat surface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CustomShape 6"/>
          <p:cNvSpPr/>
          <p:nvPr/>
        </p:nvSpPr>
        <p:spPr>
          <a:xfrm>
            <a:off x="85320" y="4868640"/>
            <a:ext cx="9019080" cy="45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Can’t maintain all of shape, area, angles (bearing) and distance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7"/>
          <p:cNvSpPr/>
          <p:nvPr/>
        </p:nvSpPr>
        <p:spPr>
          <a:xfrm>
            <a:off x="494280" y="5616000"/>
            <a:ext cx="800136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Video - http://flowingdata.com/2016/12/08/physical-demo-of-how-all-maps-are-wrong/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3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0" y="-27360"/>
            <a:ext cx="6857280" cy="5837040"/>
          </a:xfrm>
          <a:prstGeom prst="rect">
            <a:avLst/>
          </a:prstGeom>
          <a:ln>
            <a:noFill/>
          </a:ln>
        </p:spPr>
      </p:pic>
      <p:pic>
        <p:nvPicPr>
          <p:cNvPr id="324" name="Picture 9"/>
          <p:cNvPicPr/>
          <p:nvPr/>
        </p:nvPicPr>
        <p:blipFill>
          <a:blip r:embed="rId3"/>
          <a:stretch/>
        </p:blipFill>
        <p:spPr>
          <a:xfrm>
            <a:off x="4208040" y="3547800"/>
            <a:ext cx="4935240" cy="3309480"/>
          </a:xfrm>
          <a:prstGeom prst="rect">
            <a:avLst/>
          </a:prstGeom>
          <a:ln>
            <a:noFill/>
          </a:ln>
        </p:spPr>
      </p:pic>
      <p:sp>
        <p:nvSpPr>
          <p:cNvPr id="325" name="CustomShape 2"/>
          <p:cNvSpPr/>
          <p:nvPr/>
        </p:nvSpPr>
        <p:spPr>
          <a:xfrm>
            <a:off x="6858000" y="-16560"/>
            <a:ext cx="2285280" cy="69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http://en.wikipedia.org/wiki/File:Mercator_projection_SW.jpg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6715800" y="1417680"/>
            <a:ext cx="2176560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8" name="CustomShape 2"/>
          <p:cNvSpPr/>
          <p:nvPr/>
        </p:nvSpPr>
        <p:spPr>
          <a:xfrm>
            <a:off x="0" y="6502320"/>
            <a:ext cx="4087080" cy="33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http://en.wikipedia.org/wiki/File:Gall%E2%80%93Peters_projection_SW.jpg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0" y="-16560"/>
            <a:ext cx="6623640" cy="5637960"/>
          </a:xfrm>
          <a:prstGeom prst="rect">
            <a:avLst/>
          </a:prstGeom>
          <a:ln>
            <a:noFill/>
          </a:ln>
        </p:spPr>
      </p:pic>
      <p:sp>
        <p:nvSpPr>
          <p:cNvPr id="330" name="CustomShape 3"/>
          <p:cNvSpPr/>
          <p:nvPr/>
        </p:nvSpPr>
        <p:spPr>
          <a:xfrm>
            <a:off x="6858000" y="-16560"/>
            <a:ext cx="2285280" cy="69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file is licensed under the Creative Commons Attribution-Share Alike 3.0 Unported license. http://en.wikipedia.org/wiki/File:Mercator_projection_SW.jpg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Picture 4"/>
          <p:cNvPicPr/>
          <p:nvPr/>
        </p:nvPicPr>
        <p:blipFill>
          <a:blip r:embed="rId3"/>
          <a:stretch/>
        </p:blipFill>
        <p:spPr>
          <a:xfrm>
            <a:off x="4087800" y="3643200"/>
            <a:ext cx="5055480" cy="3228840"/>
          </a:xfrm>
          <a:prstGeom prst="rect">
            <a:avLst/>
          </a:prstGeom>
          <a:ln>
            <a:noFill/>
          </a:ln>
        </p:spPr>
      </p:pic>
      <p:sp>
        <p:nvSpPr>
          <p:cNvPr id="332" name="CustomShape 4"/>
          <p:cNvSpPr/>
          <p:nvPr/>
        </p:nvSpPr>
        <p:spPr>
          <a:xfrm>
            <a:off x="6715800" y="1417680"/>
            <a:ext cx="2176560" cy="94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214560" y="5883840"/>
            <a:ext cx="3769560" cy="516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Gall-Peters 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5" name="CustomShape 2"/>
          <p:cNvSpPr/>
          <p:nvPr/>
        </p:nvSpPr>
        <p:spPr>
          <a:xfrm>
            <a:off x="1169640" y="5837760"/>
            <a:ext cx="66736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Africa: 30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Greenland: 2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6" name="Content Placeholder 7"/>
          <p:cNvPicPr/>
          <p:nvPr/>
        </p:nvPicPr>
        <p:blipFill>
          <a:blip r:embed="rId2"/>
          <a:srcRect t="69" b="-372"/>
          <a:stretch/>
        </p:blipFill>
        <p:spPr>
          <a:xfrm>
            <a:off x="1062360" y="0"/>
            <a:ext cx="6857280" cy="5837040"/>
          </a:xfrm>
          <a:prstGeom prst="rect">
            <a:avLst/>
          </a:prstGeom>
          <a:ln>
            <a:noFill/>
          </a:ln>
        </p:spPr>
      </p:pic>
      <p:sp>
        <p:nvSpPr>
          <p:cNvPr id="337" name="CustomShape 3"/>
          <p:cNvSpPr/>
          <p:nvPr/>
        </p:nvSpPr>
        <p:spPr>
          <a:xfrm>
            <a:off x="4164120" y="211176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>
            <a:off x="3111480" y="4248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Projections etc.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1" name="Picture 9"/>
          <p:cNvPicPr/>
          <p:nvPr/>
        </p:nvPicPr>
        <p:blipFill>
          <a:blip r:embed="rId2"/>
          <a:stretch/>
        </p:blipFill>
        <p:spPr>
          <a:xfrm>
            <a:off x="0" y="0"/>
            <a:ext cx="7104960" cy="4537800"/>
          </a:xfrm>
          <a:prstGeom prst="rect">
            <a:avLst/>
          </a:prstGeom>
          <a:ln>
            <a:noFill/>
          </a:ln>
        </p:spPr>
      </p:pic>
      <p:sp>
        <p:nvSpPr>
          <p:cNvPr id="342" name="CustomShape 3"/>
          <p:cNvSpPr/>
          <p:nvPr/>
        </p:nvSpPr>
        <p:spPr>
          <a:xfrm>
            <a:off x="3392640" y="97704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3" name="CustomShape 4"/>
          <p:cNvSpPr/>
          <p:nvPr/>
        </p:nvSpPr>
        <p:spPr>
          <a:xfrm>
            <a:off x="2146320" y="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44" name="Content Placeholder 7"/>
          <p:cNvPicPr/>
          <p:nvPr/>
        </p:nvPicPr>
        <p:blipFill>
          <a:blip r:embed="rId3"/>
          <a:srcRect t="69" r="9008" b="37216"/>
          <a:stretch/>
        </p:blipFill>
        <p:spPr>
          <a:xfrm>
            <a:off x="2903400" y="3207240"/>
            <a:ext cx="6239880" cy="3650040"/>
          </a:xfrm>
          <a:prstGeom prst="rect">
            <a:avLst/>
          </a:prstGeom>
          <a:ln>
            <a:noFill/>
          </a:ln>
        </p:spPr>
      </p:pic>
      <p:sp>
        <p:nvSpPr>
          <p:cNvPr id="345" name="CustomShape 5"/>
          <p:cNvSpPr/>
          <p:nvPr/>
        </p:nvSpPr>
        <p:spPr>
          <a:xfrm>
            <a:off x="6049800" y="533160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6" name="CustomShape 6"/>
          <p:cNvSpPr/>
          <p:nvPr/>
        </p:nvSpPr>
        <p:spPr>
          <a:xfrm>
            <a:off x="5017680" y="320724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47" name="CustomShape 7"/>
          <p:cNvSpPr/>
          <p:nvPr/>
        </p:nvSpPr>
        <p:spPr>
          <a:xfrm>
            <a:off x="131400" y="5810400"/>
            <a:ext cx="288108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Africa: 30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Greenland: 2 million sq km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Mercator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228600" y="1062360"/>
            <a:ext cx="672660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“The Father of Modern Cartography”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 Mercator’s Projection the navigators of the succeeding centuries sailed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1569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1" name="Content Placeholder 7"/>
          <p:cNvPicPr/>
          <p:nvPr/>
        </p:nvPicPr>
        <p:blipFill>
          <a:blip r:embed="rId3"/>
          <a:srcRect t="63" r="1786" b="10633"/>
          <a:stretch/>
        </p:blipFill>
        <p:spPr>
          <a:xfrm>
            <a:off x="1833840" y="2592000"/>
            <a:ext cx="5527800" cy="4265280"/>
          </a:xfrm>
          <a:prstGeom prst="rect">
            <a:avLst/>
          </a:prstGeom>
          <a:ln>
            <a:noFill/>
          </a:ln>
        </p:spPr>
      </p:pic>
      <p:pic>
        <p:nvPicPr>
          <p:cNvPr id="352" name="Picture 1"/>
          <p:cNvPicPr/>
          <p:nvPr/>
        </p:nvPicPr>
        <p:blipFill>
          <a:blip r:embed="rId4"/>
          <a:srcRect l="26004" r="36236"/>
          <a:stretch/>
        </p:blipFill>
        <p:spPr>
          <a:xfrm>
            <a:off x="7362360" y="0"/>
            <a:ext cx="1942560" cy="685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Projections etc.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55" name="Picture 9"/>
          <p:cNvPicPr/>
          <p:nvPr/>
        </p:nvPicPr>
        <p:blipFill>
          <a:blip r:embed="rId2"/>
          <a:stretch/>
        </p:blipFill>
        <p:spPr>
          <a:xfrm>
            <a:off x="0" y="0"/>
            <a:ext cx="7104960" cy="4537800"/>
          </a:xfrm>
          <a:prstGeom prst="rect">
            <a:avLst/>
          </a:prstGeom>
          <a:ln>
            <a:noFill/>
          </a:ln>
        </p:spPr>
      </p:pic>
      <p:sp>
        <p:nvSpPr>
          <p:cNvPr id="356" name="CustomShape 3"/>
          <p:cNvSpPr/>
          <p:nvPr/>
        </p:nvSpPr>
        <p:spPr>
          <a:xfrm>
            <a:off x="3392640" y="97704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57" name="CustomShape 4"/>
          <p:cNvSpPr/>
          <p:nvPr/>
        </p:nvSpPr>
        <p:spPr>
          <a:xfrm>
            <a:off x="2146320" y="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58" name="Content Placeholder 7"/>
          <p:cNvPicPr/>
          <p:nvPr/>
        </p:nvPicPr>
        <p:blipFill>
          <a:blip r:embed="rId3"/>
          <a:srcRect t="69" r="9008" b="37216"/>
          <a:stretch/>
        </p:blipFill>
        <p:spPr>
          <a:xfrm>
            <a:off x="2903400" y="3207240"/>
            <a:ext cx="6239880" cy="3650040"/>
          </a:xfrm>
          <a:prstGeom prst="rect">
            <a:avLst/>
          </a:prstGeom>
          <a:ln>
            <a:noFill/>
          </a:ln>
        </p:spPr>
      </p:pic>
      <p:sp>
        <p:nvSpPr>
          <p:cNvPr id="359" name="CustomShape 5"/>
          <p:cNvSpPr/>
          <p:nvPr/>
        </p:nvSpPr>
        <p:spPr>
          <a:xfrm>
            <a:off x="6049800" y="533160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0" name="CustomShape 6"/>
          <p:cNvSpPr/>
          <p:nvPr/>
        </p:nvSpPr>
        <p:spPr>
          <a:xfrm>
            <a:off x="5017680" y="3207240"/>
            <a:ext cx="1140480" cy="1525680"/>
          </a:xfrm>
          <a:prstGeom prst="rect">
            <a:avLst/>
          </a:prstGeom>
          <a:noFill/>
          <a:ln w="3492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61" name="CustomShape 7"/>
          <p:cNvSpPr/>
          <p:nvPr/>
        </p:nvSpPr>
        <p:spPr>
          <a:xfrm>
            <a:off x="30240" y="4733640"/>
            <a:ext cx="2327040" cy="201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Reprojection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Can’t maintain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	area and angles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Peters: area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Mercator: angles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Projections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map(s) may not be as they appear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may appear in the wrong place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Picture 3"/>
          <p:cNvPicPr/>
          <p:nvPr/>
        </p:nvPicPr>
        <p:blipFill>
          <a:blip r:embed="rId2"/>
          <a:stretch/>
        </p:blipFill>
        <p:spPr>
          <a:xfrm>
            <a:off x="5953320" y="4656240"/>
            <a:ext cx="1807200" cy="2201040"/>
          </a:xfrm>
          <a:prstGeom prst="rect">
            <a:avLst/>
          </a:prstGeom>
          <a:ln>
            <a:noFill/>
          </a:ln>
        </p:spPr>
      </p:pic>
      <p:pic>
        <p:nvPicPr>
          <p:cNvPr id="365" name="Picture 4"/>
          <p:cNvPicPr/>
          <p:nvPr/>
        </p:nvPicPr>
        <p:blipFill>
          <a:blip r:embed="rId3"/>
          <a:stretch/>
        </p:blipFill>
        <p:spPr>
          <a:xfrm>
            <a:off x="7761240" y="4656240"/>
            <a:ext cx="1382040" cy="220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CustomShape 1"/>
          <p:cNvSpPr/>
          <p:nvPr/>
        </p:nvSpPr>
        <p:spPr>
          <a:xfrm>
            <a:off x="551160" y="661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CustomShape 2"/>
          <p:cNvSpPr/>
          <p:nvPr/>
        </p:nvSpPr>
        <p:spPr>
          <a:xfrm>
            <a:off x="551160" y="1987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8" name="Picture 3"/>
          <p:cNvPicPr/>
          <p:nvPr/>
        </p:nvPicPr>
        <p:blipFill>
          <a:blip r:embed="rId2"/>
          <a:stretch/>
        </p:blipFill>
        <p:spPr>
          <a:xfrm>
            <a:off x="0" y="0"/>
            <a:ext cx="9143280" cy="64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Picture 5"/>
          <p:cNvPicPr/>
          <p:nvPr/>
        </p:nvPicPr>
        <p:blipFill>
          <a:blip r:embed="rId2"/>
          <a:stretch/>
        </p:blipFill>
        <p:spPr>
          <a:xfrm>
            <a:off x="0" y="0"/>
            <a:ext cx="9143280" cy="6444360"/>
          </a:xfrm>
          <a:prstGeom prst="rect">
            <a:avLst/>
          </a:prstGeom>
          <a:ln>
            <a:noFill/>
          </a:ln>
        </p:spPr>
      </p:pic>
      <p:pic>
        <p:nvPicPr>
          <p:cNvPr id="370" name="Picture 10"/>
          <p:cNvPicPr/>
          <p:nvPr/>
        </p:nvPicPr>
        <p:blipFill>
          <a:blip r:embed="rId3"/>
          <a:stretch/>
        </p:blipFill>
        <p:spPr>
          <a:xfrm>
            <a:off x="5533200" y="3861720"/>
            <a:ext cx="72000" cy="12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you get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457200" y="1311480"/>
            <a:ext cx="8228880" cy="481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Background 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R and spatial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spatial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spatial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2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3" name="Picture 1"/>
          <p:cNvPicPr/>
          <p:nvPr/>
        </p:nvPicPr>
        <p:blipFill>
          <a:blip r:embed="rId2"/>
          <a:stretch/>
        </p:blipFill>
        <p:spPr>
          <a:xfrm>
            <a:off x="4128480" y="2442720"/>
            <a:ext cx="4983840" cy="450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are Projections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map(s) may not be as they appear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may appear in the wrong place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372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3" name="Picture 3"/>
          <p:cNvPicPr/>
          <p:nvPr/>
        </p:nvPicPr>
        <p:blipFill>
          <a:blip r:embed="rId2"/>
          <a:stretch/>
        </p:blipFill>
        <p:spPr>
          <a:xfrm>
            <a:off x="5953320" y="4656240"/>
            <a:ext cx="1807200" cy="2201040"/>
          </a:xfrm>
          <a:prstGeom prst="rect">
            <a:avLst/>
          </a:prstGeom>
          <a:ln>
            <a:noFill/>
          </a:ln>
        </p:spPr>
      </p:pic>
      <p:pic>
        <p:nvPicPr>
          <p:cNvPr id="374" name="Picture 4"/>
          <p:cNvPicPr/>
          <p:nvPr/>
        </p:nvPicPr>
        <p:blipFill>
          <a:blip r:embed="rId3"/>
          <a:stretch/>
        </p:blipFill>
        <p:spPr>
          <a:xfrm>
            <a:off x="7761240" y="4656240"/>
            <a:ext cx="1382040" cy="220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56480" y="1208160"/>
            <a:ext cx="8228880" cy="54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Latitude and Longitude (WGS 1984)    </a:t>
            </a:r>
            <a:r>
              <a:rPr lang="en-GB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EPSG = 4326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52°N 37’ 30.32’’ (52.6250)	1°E 14’ 2.05’’ (1.2339)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British National Grid (Eastings &amp; 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Easting: 619301	Northing: 307416      </a:t>
            </a:r>
            <a:r>
              <a:rPr lang="en-GB" sz="2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EPSG = 27700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Some data uses uses WGS84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LSOA use BNG (Eastings/Northings)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Need to convert between the two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468000" y="260640"/>
            <a:ext cx="8228880" cy="1141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Coordinate Systems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7" name="Picture 7"/>
          <p:cNvPicPr/>
          <p:nvPr/>
        </p:nvPicPr>
        <p:blipFill>
          <a:blip r:embed="rId3"/>
          <a:srcRect l="51206" t="24477" r="6071" b="41682"/>
          <a:stretch/>
        </p:blipFill>
        <p:spPr>
          <a:xfrm>
            <a:off x="0" y="2616840"/>
            <a:ext cx="8568720" cy="4240440"/>
          </a:xfrm>
          <a:prstGeom prst="rect">
            <a:avLst/>
          </a:prstGeom>
          <a:ln w="9360">
            <a:noFill/>
          </a:ln>
        </p:spPr>
      </p:pic>
      <p:pic>
        <p:nvPicPr>
          <p:cNvPr id="378" name="Picture 8"/>
          <p:cNvPicPr/>
          <p:nvPr/>
        </p:nvPicPr>
        <p:blipFill>
          <a:blip r:embed="rId4"/>
          <a:stretch/>
        </p:blipFill>
        <p:spPr>
          <a:xfrm>
            <a:off x="6287040" y="3047400"/>
            <a:ext cx="2856240" cy="380988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375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75">
                                            <p:txEl>
                                              <p:pRg st="0" end="4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" dur="500" fill="hold"/>
                                        <p:tgtEl>
                                          <p:spTgt spid="375">
                                            <p:txEl>
                                              <p:pRg st="309" end="30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420200" y="1626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2127240" y="20152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2127240" y="12384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1425600" y="2409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5"/>
          <p:cNvSpPr/>
          <p:nvPr/>
        </p:nvSpPr>
        <p:spPr>
          <a:xfrm>
            <a:off x="2127240" y="27918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6"/>
          <p:cNvSpPr/>
          <p:nvPr/>
        </p:nvSpPr>
        <p:spPr>
          <a:xfrm>
            <a:off x="1420200" y="31863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7"/>
          <p:cNvSpPr/>
          <p:nvPr/>
        </p:nvSpPr>
        <p:spPr>
          <a:xfrm>
            <a:off x="2829960" y="24033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8"/>
          <p:cNvSpPr/>
          <p:nvPr/>
        </p:nvSpPr>
        <p:spPr>
          <a:xfrm>
            <a:off x="2127240" y="35686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9"/>
          <p:cNvSpPr/>
          <p:nvPr/>
        </p:nvSpPr>
        <p:spPr>
          <a:xfrm>
            <a:off x="720720" y="27918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noFill/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88" name="Table 10"/>
          <p:cNvGraphicFramePr/>
          <p:nvPr/>
        </p:nvGraphicFramePr>
        <p:xfrm>
          <a:off x="6311880" y="236160"/>
          <a:ext cx="2562480" cy="612648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9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9" name="Table 11"/>
          <p:cNvGraphicFramePr/>
          <p:nvPr/>
        </p:nvGraphicFramePr>
        <p:xfrm>
          <a:off x="4321800" y="214200"/>
          <a:ext cx="887040" cy="3931920"/>
        </p:xfrm>
        <a:graphic>
          <a:graphicData uri="http://schemas.openxmlformats.org/drawingml/2006/table">
            <a:tbl>
              <a:tblPr/>
              <a:tblGrid>
                <a:gridCol w="887040"/>
              </a:tblGrid>
              <a:tr h="604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48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  <p:sp>
        <p:nvSpPr>
          <p:cNvPr id="390" name="CustomShape 12"/>
          <p:cNvSpPr/>
          <p:nvPr/>
        </p:nvSpPr>
        <p:spPr>
          <a:xfrm>
            <a:off x="1929240" y="5017320"/>
            <a:ext cx="11167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13"/>
          <p:cNvSpPr/>
          <p:nvPr/>
        </p:nvSpPr>
        <p:spPr>
          <a:xfrm>
            <a:off x="4404600" y="4249080"/>
            <a:ext cx="6624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14"/>
          <p:cNvSpPr/>
          <p:nvPr/>
        </p:nvSpPr>
        <p:spPr>
          <a:xfrm>
            <a:off x="7229880" y="6296760"/>
            <a:ext cx="9259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Lookup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15"/>
          <p:cNvSpPr/>
          <p:nvPr/>
        </p:nvSpPr>
        <p:spPr>
          <a:xfrm>
            <a:off x="4961880" y="105084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4" name="CustomShape 16"/>
          <p:cNvSpPr/>
          <p:nvPr/>
        </p:nvSpPr>
        <p:spPr>
          <a:xfrm>
            <a:off x="4961880" y="14392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5" name="CustomShape 17"/>
          <p:cNvSpPr/>
          <p:nvPr/>
        </p:nvSpPr>
        <p:spPr>
          <a:xfrm>
            <a:off x="4961880" y="178092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6" name="CustomShape 18"/>
          <p:cNvSpPr/>
          <p:nvPr/>
        </p:nvSpPr>
        <p:spPr>
          <a:xfrm>
            <a:off x="4961880" y="219564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7" name="CustomShape 19"/>
          <p:cNvSpPr/>
          <p:nvPr/>
        </p:nvSpPr>
        <p:spPr>
          <a:xfrm>
            <a:off x="4961880" y="24976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8" name="CustomShape 20"/>
          <p:cNvSpPr/>
          <p:nvPr/>
        </p:nvSpPr>
        <p:spPr>
          <a:xfrm>
            <a:off x="4961880" y="2806200"/>
            <a:ext cx="1379520" cy="2990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99" name="CustomShape 21"/>
          <p:cNvSpPr/>
          <p:nvPr/>
        </p:nvSpPr>
        <p:spPr>
          <a:xfrm>
            <a:off x="4961880" y="32374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0" name="CustomShape 22"/>
          <p:cNvSpPr/>
          <p:nvPr/>
        </p:nvSpPr>
        <p:spPr>
          <a:xfrm>
            <a:off x="4961880" y="3644280"/>
            <a:ext cx="1244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1" name="CustomShape 23"/>
          <p:cNvSpPr/>
          <p:nvPr/>
        </p:nvSpPr>
        <p:spPr>
          <a:xfrm>
            <a:off x="4961880" y="4063680"/>
            <a:ext cx="1244520" cy="623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bg2">
                <a:lumMod val="25000"/>
              </a:schemeClr>
            </a:solidFill>
            <a:round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02" name="CustomShape 24"/>
          <p:cNvSpPr/>
          <p:nvPr/>
        </p:nvSpPr>
        <p:spPr>
          <a:xfrm>
            <a:off x="457200" y="274680"/>
            <a:ext cx="36262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Joining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2137" y="5927428"/>
            <a:ext cx="3984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Linked Data similar to Joining</a:t>
            </a:r>
          </a:p>
          <a:p>
            <a:pPr algn="ctr"/>
            <a:r>
              <a:rPr lang="en-GB" i="1" dirty="0" smtClean="0"/>
              <a:t>More tomorrow, or ask me for details</a:t>
            </a:r>
            <a:endParaRPr lang="en-GB" i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1420200" y="82620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2127240" y="12142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2127240" y="4377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4"/>
          <p:cNvSpPr/>
          <p:nvPr/>
        </p:nvSpPr>
        <p:spPr>
          <a:xfrm>
            <a:off x="1425600" y="1608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5"/>
          <p:cNvSpPr/>
          <p:nvPr/>
        </p:nvSpPr>
        <p:spPr>
          <a:xfrm>
            <a:off x="2127240" y="19911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6"/>
          <p:cNvSpPr/>
          <p:nvPr/>
        </p:nvSpPr>
        <p:spPr>
          <a:xfrm>
            <a:off x="1420200" y="238572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7"/>
          <p:cNvSpPr/>
          <p:nvPr/>
        </p:nvSpPr>
        <p:spPr>
          <a:xfrm>
            <a:off x="2829960" y="160272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8"/>
          <p:cNvSpPr/>
          <p:nvPr/>
        </p:nvSpPr>
        <p:spPr>
          <a:xfrm>
            <a:off x="2127240" y="276768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11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9"/>
          <p:cNvSpPr/>
          <p:nvPr/>
        </p:nvSpPr>
        <p:spPr>
          <a:xfrm>
            <a:off x="720720" y="19911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4A452A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10"/>
          <p:cNvSpPr/>
          <p:nvPr/>
        </p:nvSpPr>
        <p:spPr>
          <a:xfrm>
            <a:off x="171360" y="402984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75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3" name="CustomShape 11"/>
          <p:cNvSpPr/>
          <p:nvPr/>
        </p:nvSpPr>
        <p:spPr>
          <a:xfrm>
            <a:off x="171360" y="488052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>
              <a:lumMod val="60000"/>
              <a:lumOff val="4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4" name="CustomShape 12"/>
          <p:cNvSpPr/>
          <p:nvPr/>
        </p:nvSpPr>
        <p:spPr>
          <a:xfrm>
            <a:off x="171360" y="5742360"/>
            <a:ext cx="900360" cy="77616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bg2">
              <a:lumMod val="90000"/>
            </a:schemeClr>
          </a:solidFill>
          <a:ln w="28440">
            <a:solidFill>
              <a:schemeClr val="bg2">
                <a:lumMod val="25000"/>
              </a:schemeClr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5" name="CustomShape 13"/>
          <p:cNvSpPr/>
          <p:nvPr/>
        </p:nvSpPr>
        <p:spPr>
          <a:xfrm>
            <a:off x="1374480" y="4241520"/>
            <a:ext cx="1863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14"/>
          <p:cNvSpPr/>
          <p:nvPr/>
        </p:nvSpPr>
        <p:spPr>
          <a:xfrm>
            <a:off x="1351080" y="5072040"/>
            <a:ext cx="2239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Average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5"/>
          <p:cNvSpPr/>
          <p:nvPr/>
        </p:nvSpPr>
        <p:spPr>
          <a:xfrm>
            <a:off x="1375200" y="5959800"/>
            <a:ext cx="18082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Low Deprivation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18" name="Table 16"/>
          <p:cNvGraphicFramePr/>
          <p:nvPr/>
        </p:nvGraphicFramePr>
        <p:xfrm>
          <a:off x="5030640" y="372240"/>
          <a:ext cx="2562480" cy="3935520"/>
        </p:xfrm>
        <a:graphic>
          <a:graphicData uri="http://schemas.openxmlformats.org/drawingml/2006/table">
            <a:tbl>
              <a:tblPr/>
              <a:tblGrid>
                <a:gridCol w="887040"/>
                <a:gridCol w="1675440"/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Area ID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Deprivation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3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High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5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14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Average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7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8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  <a:tr h="366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11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GB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Low</a:t>
                      </a:r>
                    </a:p>
                  </a:txBody>
                  <a:tcPr>
                    <a:solidFill>
                      <a:srgbClr val="729FC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icture 15"/>
          <p:cNvPicPr/>
          <p:nvPr/>
        </p:nvPicPr>
        <p:blipFill>
          <a:blip r:embed="rId2"/>
          <a:stretch/>
        </p:blipFill>
        <p:spPr>
          <a:xfrm>
            <a:off x="0" y="0"/>
            <a:ext cx="9808920" cy="6862680"/>
          </a:xfrm>
          <a:prstGeom prst="rect">
            <a:avLst/>
          </a:prstGeom>
          <a:ln>
            <a:noFill/>
          </a:ln>
        </p:spPr>
      </p:pic>
      <p:sp>
        <p:nvSpPr>
          <p:cNvPr id="420" name="CustomShape 1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1" name="CustomShape 2"/>
          <p:cNvSpPr/>
          <p:nvPr/>
        </p:nvSpPr>
        <p:spPr>
          <a:xfrm>
            <a:off x="97560" y="695520"/>
            <a:ext cx="4663800" cy="60224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2" name="CustomShape 3"/>
          <p:cNvSpPr/>
          <p:nvPr/>
        </p:nvSpPr>
        <p:spPr>
          <a:xfrm>
            <a:off x="4884480" y="695520"/>
            <a:ext cx="3801600" cy="2202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CustomShape 4"/>
          <p:cNvSpPr/>
          <p:nvPr/>
        </p:nvSpPr>
        <p:spPr>
          <a:xfrm>
            <a:off x="4868280" y="2959200"/>
            <a:ext cx="3801600" cy="37346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24" name="CustomShape 5"/>
          <p:cNvSpPr/>
          <p:nvPr/>
        </p:nvSpPr>
        <p:spPr>
          <a:xfrm>
            <a:off x="469800" y="3484440"/>
            <a:ext cx="376812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CustomShape 6"/>
          <p:cNvSpPr/>
          <p:nvPr/>
        </p:nvSpPr>
        <p:spPr>
          <a:xfrm>
            <a:off x="5440320" y="4416840"/>
            <a:ext cx="23601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7"/>
          <p:cNvSpPr/>
          <p:nvPr/>
        </p:nvSpPr>
        <p:spPr>
          <a:xfrm>
            <a:off x="5230080" y="1484640"/>
            <a:ext cx="23446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Working Directory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1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uses a ‘working directory’ to store your files 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 might have a different one for each project / piece of work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e.g. M:\Documents\GIS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setwd(“M:/Documents/GIS”)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457200" y="274680"/>
            <a:ext cx="405432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457200" y="1804680"/>
            <a:ext cx="8228880" cy="432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uses variables to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store information –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listed in your ‘workspace’ (top-right)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When you close R Studio, save workspace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&lt;- c(120,150,212, 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Picture 3"/>
          <p:cNvPicPr/>
          <p:nvPr/>
        </p:nvPicPr>
        <p:blipFill>
          <a:blip r:embed="rId2"/>
          <a:stretch/>
        </p:blipFill>
        <p:spPr>
          <a:xfrm>
            <a:off x="4622760" y="0"/>
            <a:ext cx="4520520" cy="2666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house.prices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c(120,150,212,99,199,299,159)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0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will you get from the course?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122652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Appropriate methods of visualizing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Basic 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your own data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Presentations etc.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are available online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Toilets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7" name="Picture 3"/>
          <p:cNvPicPr/>
          <p:nvPr/>
        </p:nvPicPr>
        <p:blipFill>
          <a:blip r:embed="rId2"/>
          <a:stretch/>
        </p:blipFill>
        <p:spPr>
          <a:xfrm>
            <a:off x="4980240" y="2802240"/>
            <a:ext cx="4548960" cy="454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Variables and Assignment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&lt;-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readShapeSpatial('meridian-2/			motorway_polyline’, proj4string =	CRS("+init=epsg:27700"))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See glossary for details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sensitive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Motorways ≠ motorways ≠ mOtOrWaYs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Formats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2"/>
          <p:cNvSpPr/>
          <p:nvPr/>
        </p:nvSpPr>
        <p:spPr>
          <a:xfrm>
            <a:off x="457200" y="1600200"/>
            <a:ext cx="841572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frames are like a table or spreadsheet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dataframe[rows,cols]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dataframe[1,]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row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dataframe[,1]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 col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Practical Approach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2"/>
          <p:cNvSpPr/>
          <p:nvPr/>
        </p:nvSpPr>
        <p:spPr>
          <a:xfrm>
            <a:off x="457200" y="141768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(Primarily) self-led practical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to explore the options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Ask questions as we go through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Try things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 the help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?command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Typing out Code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57200" y="1106640"/>
            <a:ext cx="8228880" cy="5018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u="sng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 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do I make you type out code?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Helps the learning process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Make you think about what the code does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(but you can copy/paste long bits)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Optional Exercises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 and Green post-its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1-deskt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80"/>
            <a:ext cx="9144000" cy="685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9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2-docu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2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3-firefo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3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178640"/>
            <a:ext cx="8228880" cy="553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9:45am - 10:15am – What is GIS &amp; R?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10:15am - 11am –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- 11:30am – Classification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11:45am - 12:30pm – </a:t>
            </a:r>
            <a:r>
              <a:rPr lang="en-GB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- 1:30pm – Lunch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- 1:45pm – Recap and Making Maps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Practical 2 </a:t>
            </a: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- 4pm/4:30pm – Practical 2 </a:t>
            </a:r>
            <a:r>
              <a:rPr lang="en-GB" sz="32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4-rstudi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" y="0"/>
            <a:ext cx="91142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60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2-docu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90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3151662"/>
            <a:ext cx="718625" cy="6428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2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Load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7" name="Picture 1"/>
          <p:cNvPicPr/>
          <p:nvPr/>
        </p:nvPicPr>
        <p:blipFill>
          <a:blip r:embed="rId2"/>
          <a:srcRect l="23894" t="33120" r="25978" b="2221"/>
          <a:stretch/>
        </p:blipFill>
        <p:spPr>
          <a:xfrm>
            <a:off x="0" y="1521360"/>
            <a:ext cx="6619680" cy="5335920"/>
          </a:xfrm>
          <a:prstGeom prst="rect">
            <a:avLst/>
          </a:prstGeom>
          <a:ln>
            <a:noFill/>
          </a:ln>
        </p:spPr>
      </p:pic>
      <p:pic>
        <p:nvPicPr>
          <p:cNvPr id="458" name="Picture 5"/>
          <p:cNvPicPr/>
          <p:nvPr/>
        </p:nvPicPr>
        <p:blipFill>
          <a:blip r:embed="rId3"/>
          <a:srcRect l="5001" t="7681" r="26117" b="21561"/>
          <a:stretch/>
        </p:blipFill>
        <p:spPr>
          <a:xfrm>
            <a:off x="1883520" y="1100160"/>
            <a:ext cx="7402320" cy="456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0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9487" y="1178640"/>
            <a:ext cx="8704306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11:00am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What is GIS &amp; R?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12:00pm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Classification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30pm 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 12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- 1:45pm – Recap and Making Maps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487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178640"/>
            <a:ext cx="8228880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11:45am - 12:30pm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2"/>
          <p:cNvSpPr/>
          <p:nvPr/>
        </p:nvSpPr>
        <p:spPr>
          <a:xfrm>
            <a:off x="457200" y="1600200"/>
            <a:ext cx="3656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 in the values for Age (10 min)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 your 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9" name="Picture 3"/>
          <p:cNvPicPr/>
          <p:nvPr/>
        </p:nvPicPr>
        <p:blipFill>
          <a:blip r:embed="rId2"/>
          <a:srcRect l="5931" t="6762" r="7386" b="7257"/>
          <a:stretch/>
        </p:blipFill>
        <p:spPr>
          <a:xfrm>
            <a:off x="4411800" y="1320480"/>
            <a:ext cx="3942720" cy="51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600200"/>
            <a:ext cx="3656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 in the values for Age (10 min)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Discuss your choices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Colours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2" name="Picture 4"/>
          <p:cNvPicPr/>
          <p:nvPr/>
        </p:nvPicPr>
        <p:blipFill>
          <a:blip r:embed="rId2"/>
          <a:srcRect l="5931" t="6762" r="7386" b="7257"/>
          <a:stretch/>
        </p:blipFill>
        <p:spPr>
          <a:xfrm>
            <a:off x="4411800" y="1320480"/>
            <a:ext cx="3942720" cy="513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2"/>
          <p:cNvSpPr/>
          <p:nvPr/>
        </p:nvSpPr>
        <p:spPr>
          <a:xfrm>
            <a:off x="457200" y="1108800"/>
            <a:ext cx="8228880" cy="47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Choropleth maps have colours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you choose the colours?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this 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Output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470520" y="6436440"/>
            <a:ext cx="17474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colorbrewer.org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Picture 2"/>
          <p:cNvPicPr/>
          <p:nvPr/>
        </p:nvPicPr>
        <p:blipFill>
          <a:blip r:embed="rId2"/>
          <a:srcRect l="9465" t="12342" r="10812" b="6463"/>
          <a:stretch/>
        </p:blipFill>
        <p:spPr>
          <a:xfrm>
            <a:off x="2676960" y="2990160"/>
            <a:ext cx="6337800" cy="363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57200" y="1600200"/>
            <a:ext cx="385992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Choropleth maps have classes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do you choose the classes?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this 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9" name="Picture 4"/>
          <p:cNvPicPr/>
          <p:nvPr/>
        </p:nvPicPr>
        <p:blipFill>
          <a:blip r:embed="rId2"/>
          <a:srcRect l="50868"/>
          <a:stretch/>
        </p:blipFill>
        <p:spPr>
          <a:xfrm>
            <a:off x="4602600" y="1826280"/>
            <a:ext cx="3519720" cy="3631320"/>
          </a:xfrm>
          <a:prstGeom prst="rect">
            <a:avLst/>
          </a:prstGeom>
          <a:ln>
            <a:noFill/>
          </a:ln>
        </p:spPr>
      </p:pic>
      <p:sp>
        <p:nvSpPr>
          <p:cNvPr id="480" name="CustomShape 3"/>
          <p:cNvSpPr/>
          <p:nvPr/>
        </p:nvSpPr>
        <p:spPr>
          <a:xfrm>
            <a:off x="-305640" y="6437160"/>
            <a:ext cx="97239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© 2014 The Pennsylvania State University, https://www.e-education.psu.edu/geog486/l4_p7.html#classification_schemes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9487" y="1178640"/>
            <a:ext cx="8704306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11:00am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What is GIS &amp; R?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:30am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12:00pm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Classification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30pm 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 12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- 1:45pm – Recap and Making Maps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– Coffee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</a:t>
            </a:r>
            <a:r>
              <a:rPr lang="en-GB" sz="3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15pm </a:t>
            </a:r>
            <a:r>
              <a:rPr lang="en-GB" sz="30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</a:t>
            </a:r>
            <a:r>
              <a:rPr lang="en-GB" sz="30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3759840" y="3244320"/>
            <a:ext cx="16239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Picture 4"/>
          <p:cNvPicPr/>
          <p:nvPr/>
        </p:nvPicPr>
        <p:blipFill>
          <a:blip r:embed="rId2"/>
          <a:stretch/>
        </p:blipFill>
        <p:spPr>
          <a:xfrm>
            <a:off x="2100600" y="1183320"/>
            <a:ext cx="4627440" cy="567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Picture 2"/>
          <p:cNvPicPr/>
          <p:nvPr/>
        </p:nvPicPr>
        <p:blipFill>
          <a:blip r:embed="rId2"/>
          <a:srcRect r="5229"/>
          <a:stretch/>
        </p:blipFill>
        <p:spPr>
          <a:xfrm>
            <a:off x="4032000" y="1192320"/>
            <a:ext cx="5111280" cy="5664960"/>
          </a:xfrm>
          <a:prstGeom prst="rect">
            <a:avLst/>
          </a:prstGeom>
          <a:ln>
            <a:noFill/>
          </a:ln>
        </p:spPr>
      </p:pic>
      <p:sp>
        <p:nvSpPr>
          <p:cNvPr id="485" name="CustomShape 1"/>
          <p:cNvSpPr/>
          <p:nvPr/>
        </p:nvSpPr>
        <p:spPr>
          <a:xfrm>
            <a:off x="457200" y="25236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6" name="Picture 4"/>
          <p:cNvPicPr/>
          <p:nvPr/>
        </p:nvPicPr>
        <p:blipFill>
          <a:blip r:embed="rId3"/>
          <a:stretch/>
        </p:blipFill>
        <p:spPr>
          <a:xfrm>
            <a:off x="0" y="1183320"/>
            <a:ext cx="4627440" cy="5673960"/>
          </a:xfrm>
          <a:prstGeom prst="rect">
            <a:avLst/>
          </a:prstGeom>
          <a:ln>
            <a:noFill/>
          </a:ln>
        </p:spPr>
      </p:pic>
      <p:sp>
        <p:nvSpPr>
          <p:cNvPr id="487" name="Line 2"/>
          <p:cNvSpPr/>
          <p:nvPr/>
        </p:nvSpPr>
        <p:spPr>
          <a:xfrm>
            <a:off x="1584720" y="2453040"/>
            <a:ext cx="360" cy="328932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8" name="Line 3"/>
          <p:cNvSpPr/>
          <p:nvPr/>
        </p:nvSpPr>
        <p:spPr>
          <a:xfrm>
            <a:off x="2019240" y="24537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9" name="Line 4"/>
          <p:cNvSpPr/>
          <p:nvPr/>
        </p:nvSpPr>
        <p:spPr>
          <a:xfrm>
            <a:off x="2290680" y="24645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0" name="Line 5"/>
          <p:cNvSpPr/>
          <p:nvPr/>
        </p:nvSpPr>
        <p:spPr>
          <a:xfrm>
            <a:off x="2670480" y="245376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1" name="Line 6"/>
          <p:cNvSpPr/>
          <p:nvPr/>
        </p:nvSpPr>
        <p:spPr>
          <a:xfrm>
            <a:off x="3051000" y="2454120"/>
            <a:ext cx="360" cy="3288960"/>
          </a:xfrm>
          <a:prstGeom prst="line">
            <a:avLst/>
          </a:prstGeom>
          <a:ln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 Design: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Picture 4"/>
          <p:cNvPicPr/>
          <p:nvPr/>
        </p:nvPicPr>
        <p:blipFill>
          <a:blip r:embed="rId2"/>
          <a:stretch/>
        </p:blipFill>
        <p:spPr>
          <a:xfrm>
            <a:off x="457200" y="1240920"/>
            <a:ext cx="7916400" cy="4164480"/>
          </a:xfrm>
          <a:prstGeom prst="rect">
            <a:avLst/>
          </a:prstGeom>
          <a:ln>
            <a:noFill/>
          </a:ln>
        </p:spPr>
      </p:pic>
      <p:sp>
        <p:nvSpPr>
          <p:cNvPr id="495" name="CustomShape 3"/>
          <p:cNvSpPr/>
          <p:nvPr/>
        </p:nvSpPr>
        <p:spPr>
          <a:xfrm>
            <a:off x="0" y="6212880"/>
            <a:ext cx="91432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6093000" y="5748480"/>
            <a:ext cx="3072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8" name="Picture 3"/>
          <p:cNvPicPr/>
          <p:nvPr/>
        </p:nvPicPr>
        <p:blipFill>
          <a:blip r:embed="rId2"/>
          <a:stretch/>
        </p:blipFill>
        <p:spPr>
          <a:xfrm>
            <a:off x="216360" y="133560"/>
            <a:ext cx="5853960" cy="3212280"/>
          </a:xfrm>
          <a:prstGeom prst="rect">
            <a:avLst/>
          </a:prstGeom>
          <a:ln>
            <a:noFill/>
          </a:ln>
        </p:spPr>
      </p:pic>
      <p:pic>
        <p:nvPicPr>
          <p:cNvPr id="499" name="Picture 6"/>
          <p:cNvPicPr/>
          <p:nvPr/>
        </p:nvPicPr>
        <p:blipFill>
          <a:blip r:embed="rId3"/>
          <a:stretch/>
        </p:blipFill>
        <p:spPr>
          <a:xfrm>
            <a:off x="216360" y="3346560"/>
            <a:ext cx="5853960" cy="2996640"/>
          </a:xfrm>
          <a:prstGeom prst="rect">
            <a:avLst/>
          </a:prstGeom>
          <a:ln>
            <a:noFill/>
          </a:ln>
        </p:spPr>
      </p:pic>
      <p:sp>
        <p:nvSpPr>
          <p:cNvPr id="500" name="CustomShape 3"/>
          <p:cNvSpPr/>
          <p:nvPr/>
        </p:nvSpPr>
        <p:spPr>
          <a:xfrm>
            <a:off x="6155280" y="1037880"/>
            <a:ext cx="298332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“equal sized data subsets”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CustomShape 4"/>
          <p:cNvSpPr/>
          <p:nvPr/>
        </p:nvSpPr>
        <p:spPr>
          <a:xfrm>
            <a:off x="6449040" y="3526560"/>
            <a:ext cx="2315160" cy="146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reduce variance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within class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increase variance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between classes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6093000" y="5748480"/>
            <a:ext cx="307224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http://www.directionsmag.com/entry/choropleth-mapping-with-exploratory-data-analysis/123579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6483600" y="1878120"/>
            <a:ext cx="21193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Standard Deviation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5" name="Picture 1"/>
          <p:cNvPicPr/>
          <p:nvPr/>
        </p:nvPicPr>
        <p:blipFill>
          <a:blip r:embed="rId3"/>
          <a:stretch/>
        </p:blipFill>
        <p:spPr>
          <a:xfrm>
            <a:off x="216360" y="0"/>
            <a:ext cx="6133320" cy="3390120"/>
          </a:xfrm>
          <a:prstGeom prst="rect">
            <a:avLst/>
          </a:prstGeom>
          <a:ln>
            <a:noFill/>
          </a:ln>
        </p:spPr>
      </p:pic>
      <p:sp>
        <p:nvSpPr>
          <p:cNvPr id="506" name="CustomShape 4"/>
          <p:cNvSpPr/>
          <p:nvPr/>
        </p:nvSpPr>
        <p:spPr>
          <a:xfrm>
            <a:off x="1482480" y="3495960"/>
            <a:ext cx="2910240" cy="310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 has: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fixed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equal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pretty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fisher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jenks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….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(from </a:t>
            </a: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?classIntervals</a:t>
            </a:r>
            <a:r>
              <a:rPr lang="en-GB" sz="1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457200" y="381960"/>
            <a:ext cx="4037760" cy="57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8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7640" cy="51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457200" y="381960"/>
            <a:ext cx="4037760" cy="57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0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7640" cy="51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457200" y="381960"/>
            <a:ext cx="4037760" cy="57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2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7640" cy="51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457200" y="381960"/>
            <a:ext cx="4037760" cy="57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do this in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 &lt;- LSOA@data[,"Age0to4pc"]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classIntervals(var, n = 6, style = "fisher")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hist(var)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abline(v = breaks$brks, col = "red")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4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7640" cy="51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CustomShape 1"/>
          <p:cNvSpPr/>
          <p:nvPr/>
        </p:nvSpPr>
        <p:spPr>
          <a:xfrm>
            <a:off x="457200" y="381960"/>
            <a:ext cx="4037760" cy="5743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do this in R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&lt;-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LSOA@data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[,"Age0to4pc"]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 &lt;- 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classIntervals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n = 6, style = "fisher")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hist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</a:t>
            </a:r>
            <a:r>
              <a:rPr lang="en-GB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var</a:t>
            </a: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abline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(v = </a:t>
            </a:r>
            <a:r>
              <a:rPr lang="en-GB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breaks$brks</a:t>
            </a:r>
            <a:r>
              <a:rPr lang="en-GB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, col = "red")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6" name="Content Placeholder 7"/>
          <p:cNvPicPr/>
          <p:nvPr/>
        </p:nvPicPr>
        <p:blipFill>
          <a:blip r:embed="rId2"/>
          <a:stretch/>
        </p:blipFill>
        <p:spPr>
          <a:xfrm>
            <a:off x="4640400" y="654120"/>
            <a:ext cx="4337640" cy="519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GIS?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16064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Turning (spatial) data into information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Using this information to answer questions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How have housing conditions changed in the past ten years?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4"/>
          <p:cNvPicPr/>
          <p:nvPr/>
        </p:nvPicPr>
        <p:blipFill>
          <a:blip r:embed="rId2"/>
          <a:stretch/>
        </p:blipFill>
        <p:spPr>
          <a:xfrm>
            <a:off x="785880" y="1974240"/>
            <a:ext cx="1540080" cy="156852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0" y="6550200"/>
            <a:ext cx="9041760" cy="30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http://www.flickr.com/photos/dsleeter_2000/3097476532 &amp; ESRI Course “Teaching with GIS”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753280" y="2478960"/>
            <a:ext cx="802080" cy="53784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rgbClr val="CF5E44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9" name="Picture 9"/>
          <p:cNvPicPr/>
          <p:nvPr/>
        </p:nvPicPr>
        <p:blipFill>
          <a:blip r:embed="rId3"/>
          <a:srcRect t="29684"/>
          <a:stretch/>
        </p:blipFill>
        <p:spPr>
          <a:xfrm>
            <a:off x="3810600" y="1946160"/>
            <a:ext cx="4344480" cy="1596600"/>
          </a:xfrm>
          <a:prstGeom prst="rect">
            <a:avLst/>
          </a:prstGeom>
          <a:ln w="9360"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457200" y="274680"/>
            <a:ext cx="822888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 descr="monmonier-telephon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565" y="1086296"/>
            <a:ext cx="4064435" cy="5771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8320"/>
            <a:ext cx="2464046" cy="400967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457200" y="274680"/>
            <a:ext cx="822888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 descr="monmonier-telephon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84"/>
          <a:stretch/>
        </p:blipFill>
        <p:spPr>
          <a:xfrm>
            <a:off x="0" y="1018744"/>
            <a:ext cx="4844399" cy="3420085"/>
          </a:xfrm>
          <a:prstGeom prst="rect">
            <a:avLst/>
          </a:prstGeom>
        </p:spPr>
      </p:pic>
      <p:pic>
        <p:nvPicPr>
          <p:cNvPr id="2" name="Picture 1" descr="monmonier-telephon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56"/>
          <a:stretch/>
        </p:blipFill>
        <p:spPr>
          <a:xfrm>
            <a:off x="4222064" y="3527979"/>
            <a:ext cx="4921936" cy="33300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290" y="1018744"/>
            <a:ext cx="3029709" cy="24931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7038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 smtClean="0"/>
              <a:t>http://</a:t>
            </a:r>
            <a:r>
              <a:rPr lang="en-GB" sz="1200" dirty="0" err="1" smtClean="0"/>
              <a:t>www.markmonmonier.com</a:t>
            </a:r>
            <a:r>
              <a:rPr lang="en-GB" sz="1200" dirty="0" smtClean="0"/>
              <a:t>/how_to_lie_with_maps_14880.htm</a:t>
            </a:r>
          </a:p>
          <a:p>
            <a:r>
              <a:rPr lang="en-GB" sz="1200" dirty="0" smtClean="0"/>
              <a:t>https://</a:t>
            </a:r>
            <a:r>
              <a:rPr lang="en-GB" sz="1200" dirty="0" err="1" smtClean="0"/>
              <a:t>www.researchgate.net</a:t>
            </a:r>
            <a:r>
              <a:rPr lang="en-GB" sz="1200" dirty="0" smtClean="0"/>
              <a:t>/publication/37420071_How_to_Lie_with_Maps</a:t>
            </a:r>
          </a:p>
          <a:p>
            <a:r>
              <a:rPr lang="en-GB" sz="1200" dirty="0" smtClean="0"/>
              <a:t>http://</a:t>
            </a:r>
            <a:r>
              <a:rPr lang="en-GB" sz="1200" dirty="0" err="1" smtClean="0"/>
              <a:t>www.freeworldmaps.net</a:t>
            </a:r>
            <a:r>
              <a:rPr lang="en-GB" sz="1200" dirty="0" smtClean="0"/>
              <a:t>/united-states/northeast/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090388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CustomShape 1"/>
          <p:cNvSpPr/>
          <p:nvPr/>
        </p:nvSpPr>
        <p:spPr>
          <a:xfrm>
            <a:off x="457200" y="274680"/>
            <a:ext cx="822888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2"/>
          <p:cNvSpPr/>
          <p:nvPr/>
        </p:nvSpPr>
        <p:spPr>
          <a:xfrm>
            <a:off x="3373920" y="5970960"/>
            <a:ext cx="109224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4735800" y="1139040"/>
            <a:ext cx="175212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4"/>
          <p:cNvSpPr/>
          <p:nvPr/>
        </p:nvSpPr>
        <p:spPr>
          <a:xfrm>
            <a:off x="299880" y="396360"/>
            <a:ext cx="979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0-4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1" name="Picture 3"/>
          <p:cNvPicPr/>
          <p:nvPr/>
        </p:nvPicPr>
        <p:blipFill>
          <a:blip r:embed="rId2"/>
          <a:srcRect l="36774" t="27493" b="22476"/>
          <a:stretch/>
        </p:blipFill>
        <p:spPr>
          <a:xfrm>
            <a:off x="110880" y="1139040"/>
            <a:ext cx="4796640" cy="3841560"/>
          </a:xfrm>
          <a:prstGeom prst="rect">
            <a:avLst/>
          </a:prstGeom>
          <a:ln>
            <a:noFill/>
          </a:ln>
        </p:spPr>
      </p:pic>
      <p:pic>
        <p:nvPicPr>
          <p:cNvPr id="522" name="Picture 4"/>
          <p:cNvPicPr/>
          <p:nvPr/>
        </p:nvPicPr>
        <p:blipFill>
          <a:blip r:embed="rId3"/>
          <a:srcRect l="36774" t="26757" r="4493" b="22476"/>
          <a:stretch/>
        </p:blipFill>
        <p:spPr>
          <a:xfrm>
            <a:off x="4626000" y="2847600"/>
            <a:ext cx="4424040" cy="3869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63659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457200" y="274680"/>
            <a:ext cx="8228880" cy="86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is it important?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2"/>
          <p:cNvSpPr/>
          <p:nvPr/>
        </p:nvSpPr>
        <p:spPr>
          <a:xfrm>
            <a:off x="3404880" y="5970960"/>
            <a:ext cx="10296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4766760" y="1139040"/>
            <a:ext cx="16894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Natural Breaks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CustomShape 4"/>
          <p:cNvSpPr/>
          <p:nvPr/>
        </p:nvSpPr>
        <p:spPr>
          <a:xfrm>
            <a:off x="299880" y="396360"/>
            <a:ext cx="9792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Age 0-4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7" name="Picture 3"/>
          <p:cNvPicPr/>
          <p:nvPr/>
        </p:nvPicPr>
        <p:blipFill>
          <a:blip r:embed="rId2"/>
          <a:srcRect l="36774" t="27493" r="3720" b="22476"/>
          <a:stretch/>
        </p:blipFill>
        <p:spPr>
          <a:xfrm>
            <a:off x="110880" y="1139040"/>
            <a:ext cx="4514760" cy="3841560"/>
          </a:xfrm>
          <a:prstGeom prst="rect">
            <a:avLst/>
          </a:prstGeom>
          <a:ln>
            <a:noFill/>
          </a:ln>
        </p:spPr>
      </p:pic>
      <p:pic>
        <p:nvPicPr>
          <p:cNvPr id="528" name="Picture 4"/>
          <p:cNvPicPr/>
          <p:nvPr/>
        </p:nvPicPr>
        <p:blipFill>
          <a:blip r:embed="rId3"/>
          <a:srcRect l="36774" t="26757" r="4493" b="22476"/>
          <a:stretch/>
        </p:blipFill>
        <p:spPr>
          <a:xfrm>
            <a:off x="4626000" y="2847600"/>
            <a:ext cx="4424040" cy="3869640"/>
          </a:xfrm>
          <a:prstGeom prst="rect">
            <a:avLst/>
          </a:prstGeom>
          <a:ln>
            <a:noFill/>
          </a:ln>
        </p:spPr>
      </p:pic>
      <p:pic>
        <p:nvPicPr>
          <p:cNvPr id="529" name="Picture 7"/>
          <p:cNvPicPr/>
          <p:nvPr/>
        </p:nvPicPr>
        <p:blipFill>
          <a:blip r:embed="rId2"/>
          <a:srcRect l="12873" t="21417" r="78877" b="71498"/>
          <a:stretch/>
        </p:blipFill>
        <p:spPr>
          <a:xfrm>
            <a:off x="362880" y="4273920"/>
            <a:ext cx="1321560" cy="1148400"/>
          </a:xfrm>
          <a:prstGeom prst="rect">
            <a:avLst/>
          </a:prstGeom>
          <a:ln>
            <a:noFill/>
          </a:ln>
        </p:spPr>
      </p:pic>
      <p:pic>
        <p:nvPicPr>
          <p:cNvPr id="530" name="Picture 8"/>
          <p:cNvPicPr/>
          <p:nvPr/>
        </p:nvPicPr>
        <p:blipFill>
          <a:blip r:embed="rId3"/>
          <a:srcRect l="13085" t="21342" r="78129" b="71637"/>
          <a:stretch/>
        </p:blipFill>
        <p:spPr>
          <a:xfrm>
            <a:off x="4978800" y="2268000"/>
            <a:ext cx="1519920" cy="122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2" name="Picture 2"/>
          <p:cNvPicPr/>
          <p:nvPr/>
        </p:nvPicPr>
        <p:blipFill>
          <a:blip r:embed="rId2"/>
          <a:stretch/>
        </p:blipFill>
        <p:spPr>
          <a:xfrm>
            <a:off x="0" y="0"/>
            <a:ext cx="9002520" cy="858240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288360" y="988920"/>
            <a:ext cx="8228880" cy="42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 algn="ctr"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http://www.flickr.com/photos/idvsolutions/6691496421/in/photostream/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5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36" name="Picture 2"/>
          <p:cNvPicPr/>
          <p:nvPr/>
        </p:nvPicPr>
        <p:blipFill>
          <a:blip r:embed="rId2"/>
          <a:srcRect l="3829" t="18170" r="1963" b="19781"/>
          <a:stretch/>
        </p:blipFill>
        <p:spPr>
          <a:xfrm>
            <a:off x="0" y="0"/>
            <a:ext cx="9143280" cy="6876360"/>
          </a:xfrm>
          <a:prstGeom prst="rect">
            <a:avLst/>
          </a:prstGeom>
          <a:ln>
            <a:noFill/>
          </a:ln>
        </p:spPr>
      </p:pic>
      <p:sp>
        <p:nvSpPr>
          <p:cNvPr id="537" name="CustomShape 3"/>
          <p:cNvSpPr/>
          <p:nvPr/>
        </p:nvSpPr>
        <p:spPr>
          <a:xfrm>
            <a:off x="0" y="6488640"/>
            <a:ext cx="6110280" cy="36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http://uxblog.idvsolutions.com/2011/10/telling-truth.html</a:t>
            </a:r>
            <a:endParaRPr lang="en-GB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use scripts?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Easier to correct code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 easily re run sections of code, or all code if you need to start again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Good to enable you to reload data etc. if you move machines, or don’t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have your workspace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0" name="Picture 3"/>
          <p:cNvPicPr/>
          <p:nvPr/>
        </p:nvPicPr>
        <p:blipFill>
          <a:blip r:embed="rId2"/>
          <a:srcRect r="50686" b="39568"/>
          <a:stretch/>
        </p:blipFill>
        <p:spPr>
          <a:xfrm>
            <a:off x="5586480" y="4155120"/>
            <a:ext cx="2857680" cy="245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4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sp>
        <p:nvSpPr>
          <p:cNvPr id="545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46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sp>
        <p:nvSpPr>
          <p:cNvPr id="547" name="CustomShape 3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Link to survey: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8" name="Picture 1"/>
          <p:cNvPicPr/>
          <p:nvPr/>
        </p:nvPicPr>
        <p:blipFill>
          <a:blip r:embed="rId4"/>
          <a:stretch/>
        </p:blipFill>
        <p:spPr>
          <a:xfrm>
            <a:off x="0" y="0"/>
            <a:ext cx="9826920" cy="6875280"/>
          </a:xfrm>
          <a:prstGeom prst="rect">
            <a:avLst/>
          </a:prstGeom>
          <a:ln>
            <a:noFill/>
          </a:ln>
        </p:spPr>
      </p:pic>
      <p:sp>
        <p:nvSpPr>
          <p:cNvPr id="549" name="CustomShape 4"/>
          <p:cNvSpPr/>
          <p:nvPr/>
        </p:nvSpPr>
        <p:spPr>
          <a:xfrm>
            <a:off x="97560" y="4192920"/>
            <a:ext cx="4663800" cy="252540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0" name="CustomShape 5"/>
          <p:cNvSpPr/>
          <p:nvPr/>
        </p:nvSpPr>
        <p:spPr>
          <a:xfrm>
            <a:off x="97560" y="673560"/>
            <a:ext cx="4663800" cy="345348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1" name="CustomShape 6"/>
          <p:cNvSpPr/>
          <p:nvPr/>
        </p:nvSpPr>
        <p:spPr>
          <a:xfrm>
            <a:off x="4884480" y="695520"/>
            <a:ext cx="3801600" cy="220212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2" name="CustomShape 7"/>
          <p:cNvSpPr/>
          <p:nvPr/>
        </p:nvSpPr>
        <p:spPr>
          <a:xfrm>
            <a:off x="4884480" y="2983680"/>
            <a:ext cx="3801600" cy="3734640"/>
          </a:xfrm>
          <a:prstGeom prst="rect">
            <a:avLst/>
          </a:prstGeom>
          <a:noFill/>
          <a:ln w="31680">
            <a:solidFill>
              <a:srgbClr val="FF0000"/>
            </a:solidFill>
            <a:rou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53" name="CustomShape 8"/>
          <p:cNvSpPr/>
          <p:nvPr/>
        </p:nvSpPr>
        <p:spPr>
          <a:xfrm>
            <a:off x="469800" y="4648320"/>
            <a:ext cx="376812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the console where you can type in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4" name="CustomShape 9"/>
          <p:cNvSpPr/>
          <p:nvPr/>
        </p:nvSpPr>
        <p:spPr>
          <a:xfrm>
            <a:off x="5440320" y="4416840"/>
            <a:ext cx="2360160" cy="637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Here will show either your files (the files tab) or your plots (the plots tab)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10"/>
          <p:cNvSpPr/>
          <p:nvPr/>
        </p:nvSpPr>
        <p:spPr>
          <a:xfrm>
            <a:off x="5230080" y="1484640"/>
            <a:ext cx="234468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lists the variables you have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11"/>
          <p:cNvSpPr/>
          <p:nvPr/>
        </p:nvSpPr>
        <p:spPr>
          <a:xfrm>
            <a:off x="892440" y="1498680"/>
            <a:ext cx="2503440" cy="272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This is where you can write 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8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0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pic>
        <p:nvPicPr>
          <p:cNvPr id="561" name="Picture 1"/>
          <p:cNvPicPr/>
          <p:nvPr/>
        </p:nvPicPr>
        <p:blipFill>
          <a:blip r:embed="rId4"/>
          <a:srcRect b="12078"/>
          <a:stretch/>
        </p:blipFill>
        <p:spPr>
          <a:xfrm>
            <a:off x="0" y="-141120"/>
            <a:ext cx="8798040" cy="6998400"/>
          </a:xfrm>
          <a:prstGeom prst="rect">
            <a:avLst/>
          </a:prstGeom>
          <a:ln>
            <a:noFill/>
          </a:ln>
        </p:spPr>
      </p:pic>
      <p:sp>
        <p:nvSpPr>
          <p:cNvPr id="562" name="CustomShape 3"/>
          <p:cNvSpPr/>
          <p:nvPr/>
        </p:nvSpPr>
        <p:spPr>
          <a:xfrm>
            <a:off x="966240" y="3687480"/>
            <a:ext cx="318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Ctrl-Enter to run line/selection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58" name="Picture 2"/>
          <p:cNvPicPr/>
          <p:nvPr/>
        </p:nvPicPr>
        <p:blipFill>
          <a:blip r:embed="rId2"/>
          <a:stretch/>
        </p:blipFill>
        <p:spPr>
          <a:xfrm>
            <a:off x="7514640" y="5533920"/>
            <a:ext cx="1171440" cy="975960"/>
          </a:xfrm>
          <a:prstGeom prst="rect">
            <a:avLst/>
          </a:prstGeom>
          <a:ln>
            <a:noFill/>
          </a:ln>
        </p:spPr>
      </p:pic>
      <p:sp>
        <p:nvSpPr>
          <p:cNvPr id="559" name="CustomShape 2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60" name="Picture 7"/>
          <p:cNvPicPr/>
          <p:nvPr/>
        </p:nvPicPr>
        <p:blipFill>
          <a:blip r:embed="rId3"/>
          <a:stretch/>
        </p:blipFill>
        <p:spPr>
          <a:xfrm>
            <a:off x="468000" y="5733000"/>
            <a:ext cx="2877120" cy="723240"/>
          </a:xfrm>
          <a:prstGeom prst="rect">
            <a:avLst/>
          </a:prstGeom>
          <a:ln>
            <a:noFill/>
          </a:ln>
        </p:spPr>
      </p:pic>
      <p:pic>
        <p:nvPicPr>
          <p:cNvPr id="561" name="Picture 1"/>
          <p:cNvPicPr/>
          <p:nvPr/>
        </p:nvPicPr>
        <p:blipFill>
          <a:blip r:embed="rId4"/>
          <a:srcRect b="12078"/>
          <a:stretch/>
        </p:blipFill>
        <p:spPr>
          <a:xfrm>
            <a:off x="0" y="-141120"/>
            <a:ext cx="8798040" cy="6998400"/>
          </a:xfrm>
          <a:prstGeom prst="rect">
            <a:avLst/>
          </a:prstGeom>
          <a:ln>
            <a:noFill/>
          </a:ln>
        </p:spPr>
      </p:pic>
      <p:sp>
        <p:nvSpPr>
          <p:cNvPr id="562" name="CustomShape 3"/>
          <p:cNvSpPr/>
          <p:nvPr/>
        </p:nvSpPr>
        <p:spPr>
          <a:xfrm>
            <a:off x="966240" y="3756583"/>
            <a:ext cx="3186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8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Working Directory</a:t>
            </a:r>
            <a:endParaRPr lang="en-GB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1173" y="4437414"/>
            <a:ext cx="2623947" cy="2195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92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1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Types of questions a GIS can answer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4"/>
          <p:cNvPicPr/>
          <p:nvPr/>
        </p:nvPicPr>
        <p:blipFill>
          <a:blip r:embed="rId3"/>
          <a:stretch/>
        </p:blipFill>
        <p:spPr>
          <a:xfrm>
            <a:off x="0" y="1640520"/>
            <a:ext cx="9102240" cy="3953160"/>
          </a:xfrm>
          <a:prstGeom prst="rect">
            <a:avLst/>
          </a:prstGeom>
          <a:ln>
            <a:noFill/>
          </a:ln>
        </p:spPr>
      </p:pic>
      <p:sp>
        <p:nvSpPr>
          <p:cNvPr id="237" name="CustomShape 2"/>
          <p:cNvSpPr/>
          <p:nvPr/>
        </p:nvSpPr>
        <p:spPr>
          <a:xfrm>
            <a:off x="2843280" y="6533640"/>
            <a:ext cx="3239280" cy="3045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Source: Kraak &amp; Ormeling (2003) p.7.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recap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Useful tips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Up arrow in the console shows you the previous command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History contains a history of all commands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Plot window has a back arrow, and an export option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Scripts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 completion, libraries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Code debugging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457200" y="1314360"/>
            <a:ext cx="8228880" cy="481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 error messages can be cryptic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Remember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case sensitive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picky about , [ ] ( 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typos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Error in getinfo.shape(fn) : Error opening SHP file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can’t find shapefile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Error: could not find function "readShapeSpatial”</a:t>
            </a: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</a:t>
            </a:r>
            <a:r>
              <a:rPr lang="en-GB" sz="28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can’t find function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See glossary helpsheet – and let me know what to add!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8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9487" y="1178640"/>
            <a:ext cx="8704306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11:00am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What is GIS &amp; R?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12:00pm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Classification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</a:t>
            </a:r>
            <a:r>
              <a:rPr lang="en-GB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30pm </a:t>
            </a:r>
            <a:r>
              <a:rPr lang="en-GB" sz="3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 12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i="1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br>
              <a:rPr lang="en-GB" sz="3000" b="0" i="1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- 1:45pm – Recap and Making Maps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487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3" name="CustomShape 2"/>
          <p:cNvSpPr/>
          <p:nvPr/>
        </p:nvSpPr>
        <p:spPr>
          <a:xfrm>
            <a:off x="457200" y="1178640"/>
            <a:ext cx="8228880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11:45am - 12:30pm – Prac. 1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Save your files!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9487" y="1178640"/>
            <a:ext cx="8704306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15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11:00am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What is GIS &amp; R?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11:00am –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:30am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– 12:00pm 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Classification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</a:t>
            </a:r>
            <a:r>
              <a:rPr lang="en-GB" sz="300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30pm </a:t>
            </a:r>
            <a:r>
              <a:rPr lang="en-GB" sz="3000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– 12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:30pm – </a:t>
            </a:r>
            <a:r>
              <a:rPr lang="en-GB" sz="3000" b="0" strike="sng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1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b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GB" sz="300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30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pm </a:t>
            </a:r>
            <a:r>
              <a:rPr lang="en-GB" sz="3000" b="0" i="1" strike="sng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– </a:t>
            </a:r>
            <a: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Lunch</a:t>
            </a:r>
            <a:br>
              <a:rPr lang="en-GB" sz="3000" b="0" i="1" strike="sng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GB" sz="3000" b="0" strike="sng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1:30pm 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- 1:45pm – Recap and Making Maps</a:t>
            </a: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</a:t>
            </a:r>
            <a:r>
              <a:rPr lang="en-GB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Prac</a:t>
            </a:r>
            <a:r>
              <a:rPr lang="en-GB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2 </a:t>
            </a:r>
            <a:r>
              <a:rPr lang="en-GB" sz="3000" b="0" i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048780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of the day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457200" y="1178640"/>
            <a:ext cx="8228880" cy="517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10:00am - 10:25am – What is GIS &amp; R?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10:25am - 11:15am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11:15am - 11:45am – Classification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11:45am - 12:30pm – Prac. 1 </a:t>
            </a:r>
            <a:r>
              <a:rPr lang="en-GB" sz="32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 to GIS &amp; 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000" b="0" i="1" strike="sng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12:30pm - 1:15pm – Lunch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1:15pm - 1:45pm – Recap and Making Maps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1:45pm - 3:00pm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Analysis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3:00pm - 3:15pm – Coffee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3:15pm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4pm/4:30pm – Prac. 2 </a:t>
            </a:r>
            <a:r>
              <a:rPr lang="en-GB" sz="3200" b="0" i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BYOD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3"/>
          <p:cNvSpPr/>
          <p:nvPr/>
        </p:nvSpPr>
        <p:spPr>
          <a:xfrm>
            <a:off x="6436080" y="6349680"/>
            <a:ext cx="183960" cy="36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u="sng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 and Raster data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4" name="Picture 9"/>
          <p:cNvPicPr/>
          <p:nvPr/>
        </p:nvPicPr>
        <p:blipFill>
          <a:blip r:embed="rId3"/>
          <a:stretch/>
        </p:blipFill>
        <p:spPr>
          <a:xfrm>
            <a:off x="1437120" y="1796040"/>
            <a:ext cx="2673360" cy="4244760"/>
          </a:xfrm>
          <a:prstGeom prst="rect">
            <a:avLst/>
          </a:prstGeom>
          <a:ln w="9360">
            <a:noFill/>
          </a:ln>
        </p:spPr>
      </p:pic>
      <p:pic>
        <p:nvPicPr>
          <p:cNvPr id="585" name="Picture 4"/>
          <p:cNvPicPr/>
          <p:nvPr/>
        </p:nvPicPr>
        <p:blipFill>
          <a:blip r:embed="rId4"/>
          <a:stretch/>
        </p:blipFill>
        <p:spPr>
          <a:xfrm>
            <a:off x="6246720" y="3066840"/>
            <a:ext cx="2284560" cy="2279160"/>
          </a:xfrm>
          <a:prstGeom prst="rect">
            <a:avLst/>
          </a:prstGeom>
          <a:ln w="9360">
            <a:noFill/>
          </a:ln>
        </p:spPr>
      </p:pic>
      <p:sp>
        <p:nvSpPr>
          <p:cNvPr id="586" name="CustomShape 2"/>
          <p:cNvSpPr/>
          <p:nvPr/>
        </p:nvSpPr>
        <p:spPr>
          <a:xfrm>
            <a:off x="683280" y="1272960"/>
            <a:ext cx="3256920" cy="417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Points, Lines &amp; Polygons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Picture 2"/>
          <p:cNvPicPr/>
          <p:nvPr/>
        </p:nvPicPr>
        <p:blipFill>
          <a:blip r:embed="rId5"/>
          <a:stretch/>
        </p:blipFill>
        <p:spPr>
          <a:xfrm>
            <a:off x="4898880" y="1860840"/>
            <a:ext cx="2350800" cy="2345400"/>
          </a:xfrm>
          <a:prstGeom prst="rect">
            <a:avLst/>
          </a:prstGeom>
          <a:ln>
            <a:noFill/>
          </a:ln>
        </p:spPr>
      </p:pic>
      <p:sp>
        <p:nvSpPr>
          <p:cNvPr id="588" name="CustomShape 3"/>
          <p:cNvSpPr/>
          <p:nvPr/>
        </p:nvSpPr>
        <p:spPr>
          <a:xfrm>
            <a:off x="5408280" y="1272960"/>
            <a:ext cx="1562400" cy="4179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82800" tIns="41400" rIns="82800" bIns="41400"/>
          <a:lstStyle/>
          <a:p>
            <a:pPr>
              <a:lnSpc>
                <a:spcPct val="100000"/>
              </a:lnSpc>
            </a:pPr>
            <a:r>
              <a:rPr lang="en-GB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Grid Based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CustomShape 4"/>
          <p:cNvSpPr/>
          <p:nvPr/>
        </p:nvSpPr>
        <p:spPr>
          <a:xfrm>
            <a:off x="4507200" y="4997160"/>
            <a:ext cx="3721680" cy="172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Elevation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Temperature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Land cover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Population density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Light reflectance (in the form of satellite or aerial imagery)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CustomShape 5"/>
          <p:cNvSpPr/>
          <p:nvPr/>
        </p:nvSpPr>
        <p:spPr>
          <a:xfrm>
            <a:off x="176040" y="4997160"/>
            <a:ext cx="2230200" cy="17287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2800" tIns="41400" rIns="82800" bIns="41400"/>
          <a:lstStyle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Road networks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Rivers and lakes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Street addresses or postcodes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Administrative areas/boundaries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CustomShape 6"/>
          <p:cNvSpPr/>
          <p:nvPr/>
        </p:nvSpPr>
        <p:spPr>
          <a:xfrm>
            <a:off x="1615320" y="368640"/>
            <a:ext cx="1758600" cy="717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2" name="CustomShape 7"/>
          <p:cNvSpPr/>
          <p:nvPr/>
        </p:nvSpPr>
        <p:spPr>
          <a:xfrm>
            <a:off x="4507200" y="368640"/>
            <a:ext cx="1738800" cy="717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CustomShape 1"/>
          <p:cNvSpPr/>
          <p:nvPr/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376092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Structure – Slot Names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2"/>
          <p:cNvSpPr/>
          <p:nvPr/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Slot Names </a:t>
            </a: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slotNames(LSOA)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"data"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"polygons"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"bbox"    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120">
              <a:lnSpc>
                <a:spcPct val="100000"/>
              </a:lnSpc>
              <a:buClr>
                <a:srgbClr val="000000"/>
              </a:buClr>
              <a:buFont typeface="Arial"/>
              <a:buChar char="–"/>
            </a:pPr>
            <a:r>
              <a:rPr lang="en-GB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"proj4string"</a:t>
            </a:r>
            <a:endParaRPr lang="en-GB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13073</TotalTime>
  <Words>3864</Words>
  <Application>Microsoft Macintosh PowerPoint</Application>
  <PresentationFormat>On-screen Show (4:3)</PresentationFormat>
  <Paragraphs>765</Paragraphs>
  <Slides>128</Slides>
  <Notes>10</Notes>
  <HiddenSlides>8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128</vt:i4>
      </vt:variant>
    </vt:vector>
  </HeadingPairs>
  <TitlesOfParts>
    <vt:vector size="134" baseType="lpstr">
      <vt:lpstr>Office Theme</vt:lpstr>
      <vt:lpstr>Office Theme</vt:lpstr>
      <vt:lpstr>Office Theme</vt:lpstr>
      <vt:lpstr>Office Theme</vt:lpstr>
      <vt:lpstr>Office Theme</vt:lpstr>
      <vt:lpstr>1_Office Theme</vt:lpstr>
      <vt:lpstr>PowerPoint Presentation</vt:lpstr>
      <vt:lpstr>PowerPoint Presentation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Bearman</dc:creator>
  <dc:description/>
  <cp:lastModifiedBy>Nick Bearman</cp:lastModifiedBy>
  <cp:revision>217</cp:revision>
  <cp:lastPrinted>2016-03-02T15:03:21Z</cp:lastPrinted>
  <dcterms:created xsi:type="dcterms:W3CDTF">2014-07-02T09:19:05Z</dcterms:created>
  <dcterms:modified xsi:type="dcterms:W3CDTF">2017-01-25T11:50:06Z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8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119</vt:i4>
  </property>
</Properties>
</file>